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46"/>
  </p:notesMasterIdLst>
  <p:handoutMasterIdLst>
    <p:handoutMasterId r:id="rId47"/>
  </p:handoutMasterIdLst>
  <p:sldIdLst>
    <p:sldId id="1051" r:id="rId5"/>
    <p:sldId id="1050" r:id="rId6"/>
    <p:sldId id="901" r:id="rId7"/>
    <p:sldId id="719" r:id="rId8"/>
    <p:sldId id="881" r:id="rId9"/>
    <p:sldId id="882" r:id="rId10"/>
    <p:sldId id="1034" r:id="rId11"/>
    <p:sldId id="1038" r:id="rId12"/>
    <p:sldId id="1033" r:id="rId13"/>
    <p:sldId id="1037" r:id="rId14"/>
    <p:sldId id="1055" r:id="rId15"/>
    <p:sldId id="1052" r:id="rId16"/>
    <p:sldId id="1053" r:id="rId17"/>
    <p:sldId id="1059" r:id="rId18"/>
    <p:sldId id="1054" r:id="rId19"/>
    <p:sldId id="1056" r:id="rId20"/>
    <p:sldId id="1044" r:id="rId21"/>
    <p:sldId id="1058" r:id="rId22"/>
    <p:sldId id="1072" r:id="rId23"/>
    <p:sldId id="1064" r:id="rId24"/>
    <p:sldId id="1065" r:id="rId25"/>
    <p:sldId id="1060" r:id="rId26"/>
    <p:sldId id="1048" r:id="rId27"/>
    <p:sldId id="1049" r:id="rId28"/>
    <p:sldId id="1061" r:id="rId29"/>
    <p:sldId id="1063" r:id="rId30"/>
    <p:sldId id="1071" r:id="rId31"/>
    <p:sldId id="632" r:id="rId32"/>
    <p:sldId id="878" r:id="rId33"/>
    <p:sldId id="1057" r:id="rId34"/>
    <p:sldId id="1036" r:id="rId35"/>
    <p:sldId id="1074" r:id="rId36"/>
    <p:sldId id="1073" r:id="rId37"/>
    <p:sldId id="1062" r:id="rId38"/>
    <p:sldId id="1047" r:id="rId39"/>
    <p:sldId id="1066" r:id="rId40"/>
    <p:sldId id="1067" r:id="rId41"/>
    <p:sldId id="1045" r:id="rId42"/>
    <p:sldId id="1068" r:id="rId43"/>
    <p:sldId id="1069" r:id="rId44"/>
    <p:sldId id="1070" r:id="rId45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0311B79E-C3BA-494E-B1FD-450C5B204329}">
          <p14:sldIdLst>
            <p14:sldId id="1051"/>
            <p14:sldId id="1050"/>
            <p14:sldId id="901"/>
            <p14:sldId id="719"/>
            <p14:sldId id="881"/>
            <p14:sldId id="882"/>
            <p14:sldId id="1034"/>
            <p14:sldId id="1038"/>
            <p14:sldId id="1033"/>
            <p14:sldId id="1037"/>
            <p14:sldId id="1055"/>
            <p14:sldId id="1052"/>
            <p14:sldId id="1053"/>
            <p14:sldId id="1059"/>
            <p14:sldId id="1054"/>
            <p14:sldId id="1056"/>
            <p14:sldId id="1044"/>
            <p14:sldId id="1058"/>
            <p14:sldId id="1072"/>
            <p14:sldId id="1064"/>
            <p14:sldId id="1065"/>
            <p14:sldId id="1060"/>
            <p14:sldId id="1048"/>
            <p14:sldId id="1049"/>
            <p14:sldId id="1061"/>
            <p14:sldId id="1063"/>
          </p14:sldIdLst>
        </p14:section>
        <p14:section name="Back Up" id="{5FADC39C-6C23-9A4D-8A0A-1AAAEDE527BE}">
          <p14:sldIdLst>
            <p14:sldId id="1071"/>
            <p14:sldId id="632"/>
            <p14:sldId id="878"/>
            <p14:sldId id="1057"/>
            <p14:sldId id="1036"/>
            <p14:sldId id="1074"/>
            <p14:sldId id="1073"/>
            <p14:sldId id="1062"/>
            <p14:sldId id="1047"/>
            <p14:sldId id="1066"/>
            <p14:sldId id="1067"/>
            <p14:sldId id="1045"/>
            <p14:sldId id="1068"/>
            <p14:sldId id="1069"/>
            <p14:sldId id="10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3D6823E-323D-F904-AE39-A03857221BAE}" name="leonnuschele95" initials="le" userId="S::leonnuschele95_gmail.com#ext#@esait.onmicrosoft.com::975601a4-a7e3-4301-ac04-e5133abb098c" providerId="AD"/>
  <p188:author id="{102698F6-5AA7-9C65-9938-97D78888E6A2}" name="Bernhard Gotthart" initials="BG" userId="74030ad8e8547aa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204"/>
    <a:srgbClr val="0096FF"/>
    <a:srgbClr val="73FEFF"/>
    <a:srgbClr val="76D6FF"/>
    <a:srgbClr val="B4BC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/>
    <p:restoredTop sz="78039"/>
  </p:normalViewPr>
  <p:slideViewPr>
    <p:cSldViewPr snapToGrid="0">
      <p:cViewPr varScale="1">
        <p:scale>
          <a:sx n="92" d="100"/>
          <a:sy n="92" d="100"/>
        </p:scale>
        <p:origin x="1704" y="192"/>
      </p:cViewPr>
      <p:guideLst/>
    </p:cSldViewPr>
  </p:slideViewPr>
  <p:outlineViewPr>
    <p:cViewPr>
      <p:scale>
        <a:sx n="33" d="100"/>
        <a:sy n="33" d="100"/>
      </p:scale>
      <p:origin x="0" y="-17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91569-D5E1-4579-B9D8-0D57802B8F49}" type="datetime1">
              <a:rPr lang="de-DE" smtClean="0"/>
              <a:t>06.09.23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6AACB-E237-4A6E-8F5D-2DE30F46381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93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20FFC-60A0-463A-841B-D75D7C16503F}" type="datetime1">
              <a:rPr lang="de-DE" noProof="0" smtClean="0"/>
              <a:pPr/>
              <a:t>06.09.23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9996E-6620-4F41-8BA5-140CCA2D70A9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70899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Lunar South Pole</a:t>
            </a:r>
          </a:p>
          <a:p>
            <a:r>
              <a:rPr lang="en-US" dirty="0"/>
              <a:t>Illumination conditions produce 14 days of light followed by 14 days of dark</a:t>
            </a:r>
          </a:p>
          <a:p>
            <a:r>
              <a:rPr lang="en-US" dirty="0"/>
              <a:t>Low sun angles produce PSR where volatile resources have been preserved</a:t>
            </a:r>
          </a:p>
          <a:p>
            <a:r>
              <a:rPr lang="en-US" dirty="0"/>
              <a:t>If we want to find them and exploit them we need a way to work in the dark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6968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Vehicles have different size batteries and diverse power draw profiles.</a:t>
            </a:r>
          </a:p>
          <a:p>
            <a:r>
              <a:rPr lang="en-US" dirty="0"/>
              <a:t>We need a way to compare a set of vehicle and come up with who is the ‘neediest’</a:t>
            </a:r>
          </a:p>
          <a:p>
            <a:r>
              <a:rPr lang="en-US" dirty="0"/>
              <a:t>For that we calculate each vehicles time to live</a:t>
            </a:r>
          </a:p>
          <a:p>
            <a:r>
              <a:rPr lang="en-US" dirty="0"/>
              <a:t>Equation</a:t>
            </a:r>
          </a:p>
          <a:p>
            <a:r>
              <a:rPr lang="en-US" dirty="0"/>
              <a:t>Lowest TTL becomes the highest priority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95237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TTL strip chart showing the time history of the TTL for several vehicles</a:t>
            </a:r>
          </a:p>
          <a:p>
            <a:r>
              <a:rPr lang="en-US" dirty="0"/>
              <a:t>When a vehicle becomes the lowest TTL it is selected for delivery</a:t>
            </a:r>
          </a:p>
          <a:p>
            <a:r>
              <a:rPr lang="en-US" dirty="0"/>
              <a:t>You can see how the time lag between decision and delivery produces an additional delivery that occurs past the point where a vehicle is the lowest TTL</a:t>
            </a:r>
          </a:p>
          <a:p>
            <a:r>
              <a:rPr lang="en-US" dirty="0"/>
              <a:t>This is because in between the selection of a vehicle as the lowest TTL and delivery the other satellite has delivered a beam</a:t>
            </a:r>
          </a:p>
          <a:p>
            <a:r>
              <a:rPr lang="en-US" dirty="0"/>
              <a:t>This artifact of the decision timeline nearly always produces a double delivery (one satellite then the other) and a priority inversion for the second delivery</a:t>
            </a:r>
          </a:p>
          <a:p>
            <a:r>
              <a:rPr lang="en-US" dirty="0"/>
              <a:t>Adding third satellite or communication network could allow for more timely state data to be gathered and sharing of what the other satellite is planning.</a:t>
            </a:r>
          </a:p>
          <a:p>
            <a:r>
              <a:rPr lang="en-US" dirty="0"/>
              <a:t>For now, I’ve chosen to live with this priority inversion.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0740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200" dirty="0"/>
              <a:t>Next thing I needed to do was identify scenarios that where TTL alone was producing sub-optimal results with respect to the MOEs and constraints of the system.</a:t>
            </a:r>
          </a:p>
          <a:p>
            <a:pPr lvl="1"/>
            <a:r>
              <a:rPr lang="en-US" sz="2200" dirty="0"/>
              <a:t>For this I came up with a set of selection criteria that must be met before a vehicle is chosen for power delivery.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Vehicles in the light don’t need laser power.  Vehicles in the dark should always be prioritized</a:t>
            </a:r>
          </a:p>
          <a:p>
            <a:pPr lvl="1"/>
            <a:r>
              <a:rPr lang="en-US" sz="2200" dirty="0"/>
              <a:t>Next we want to avoid Excess Delivery.  Energy that can’t be stored is wasted.</a:t>
            </a:r>
          </a:p>
          <a:p>
            <a:pPr lvl="1"/>
            <a:r>
              <a:rPr lang="en-US" sz="2200" dirty="0"/>
              <a:t>However, if your battery is so small you can’t even store an entire beam I have no choice but to deliver</a:t>
            </a:r>
          </a:p>
          <a:p>
            <a:pPr lvl="1"/>
            <a:r>
              <a:rPr lang="en-US" sz="2200" dirty="0"/>
              <a:t>Lastly, you have to have a chance to survive for me or my partner satellite to get there</a:t>
            </a:r>
          </a:p>
          <a:p>
            <a:pPr lvl="1"/>
            <a:r>
              <a:rPr lang="en-US" sz="2200" dirty="0"/>
              <a:t>If you’re going to be frozen before I get there, then I can’t delivery to you anyway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Vehicle must be </a:t>
            </a:r>
            <a:r>
              <a:rPr lang="en-US" sz="2200" u="sng" dirty="0"/>
              <a:t>in the dark</a:t>
            </a:r>
          </a:p>
          <a:p>
            <a:pPr lvl="1"/>
            <a:r>
              <a:rPr lang="en-US" sz="2200" dirty="0"/>
              <a:t>Vehicle must have </a:t>
            </a:r>
            <a:r>
              <a:rPr lang="en-US" sz="2200" u="sng" dirty="0"/>
              <a:t>adequate capacity </a:t>
            </a:r>
            <a:r>
              <a:rPr lang="en-US" sz="2200" dirty="0"/>
              <a:t>(&gt; 325 Wh) to receive the full power delivery</a:t>
            </a:r>
          </a:p>
          <a:p>
            <a:pPr lvl="2"/>
            <a:r>
              <a:rPr lang="en-US" sz="2200" dirty="0"/>
              <a:t>Vehicles with </a:t>
            </a:r>
            <a:r>
              <a:rPr lang="en-US" sz="2200" u="sng" dirty="0"/>
              <a:t>small battery capacity</a:t>
            </a:r>
            <a:r>
              <a:rPr lang="en-US" sz="2200" dirty="0"/>
              <a:t> (&lt; 450 Wh) are exempt from this criteria</a:t>
            </a:r>
          </a:p>
          <a:p>
            <a:pPr lvl="1"/>
            <a:r>
              <a:rPr lang="en-US" sz="2200" dirty="0"/>
              <a:t>Vehicle must have a </a:t>
            </a:r>
            <a:r>
              <a:rPr lang="en-US" sz="2200" u="sng" dirty="0"/>
              <a:t>chance to live</a:t>
            </a:r>
            <a:r>
              <a:rPr lang="en-US" sz="2200" dirty="0"/>
              <a:t> until the satellite returns (TTL &gt; 75 min)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Threshold values above required tuning experiments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9146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 several experiments at different latitudes</a:t>
            </a:r>
          </a:p>
          <a:p>
            <a:r>
              <a:rPr lang="en-US" dirty="0"/>
              <a:t>Maximum beam energy for all of them was 324 Wh</a:t>
            </a:r>
          </a:p>
          <a:p>
            <a:r>
              <a:rPr lang="en-US" dirty="0"/>
              <a:t>This is because there is always a direct flyover at some point during the simulation</a:t>
            </a:r>
          </a:p>
          <a:p>
            <a:r>
              <a:rPr lang="en-US" dirty="0"/>
              <a:t>Set threshold to 325 Wh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16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32632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vehicles configured with more power draw than the system could provide.</a:t>
            </a:r>
          </a:p>
          <a:p>
            <a:r>
              <a:rPr lang="en-US" dirty="0"/>
              <a:t>System could support 3 but not 4</a:t>
            </a:r>
          </a:p>
          <a:p>
            <a:r>
              <a:rPr lang="en-US" dirty="0"/>
              <a:t>Chance to live threshold set to zero lost 2 vehicles</a:t>
            </a:r>
          </a:p>
          <a:p>
            <a:r>
              <a:rPr lang="en-US" dirty="0"/>
              <a:t>Chance to live set to 75 min or 120 min only lost on vehicle</a:t>
            </a:r>
          </a:p>
          <a:p>
            <a:r>
              <a:rPr lang="en-US" dirty="0"/>
              <a:t>I put this into the automated algorithm but ideally this would be an operator decision before you get this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11664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Characterize the system in terms of Continuous Usable Energy</a:t>
            </a:r>
          </a:p>
          <a:p>
            <a:r>
              <a:rPr lang="en-US" dirty="0"/>
              <a:t>Take the average at any given latitude we can [do the equation]</a:t>
            </a:r>
          </a:p>
          <a:p>
            <a:r>
              <a:rPr lang="en-US" dirty="0"/>
              <a:t>Of the system</a:t>
            </a:r>
          </a:p>
          <a:p>
            <a:r>
              <a:rPr lang="en-US" dirty="0"/>
              <a:t>Of the each satellite</a:t>
            </a:r>
          </a:p>
          <a:p>
            <a:r>
              <a:rPr lang="en-US" dirty="0"/>
              <a:t>At the south pole the system can deliver 191W</a:t>
            </a:r>
          </a:p>
          <a:p>
            <a:r>
              <a:rPr lang="en-US" dirty="0"/>
              <a:t>At VIPER mission location (85 </a:t>
            </a:r>
            <a:r>
              <a:rPr lang="en-US" dirty="0" err="1"/>
              <a:t>deg</a:t>
            </a:r>
            <a:r>
              <a:rPr lang="en-US" dirty="0"/>
              <a:t>) we can deliver 89.5W per satellite (</a:t>
            </a:r>
            <a:r>
              <a:rPr lang="en-US"/>
              <a:t>fully redundant)</a:t>
            </a:r>
            <a:endParaRPr lang="en-US" dirty="0"/>
          </a:p>
          <a:p>
            <a:r>
              <a:rPr lang="en-US" dirty="0"/>
              <a:t>At the edge of our service area we can only achieve 71.5W with a single satellite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85875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23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52193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24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8249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62066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31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5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CCP </a:t>
            </a:r>
            <a:r>
              <a:rPr lang="de-DE" dirty="0" err="1"/>
              <a:t>designed</a:t>
            </a:r>
            <a:r>
              <a:rPr lang="de-DE" dirty="0"/>
              <a:t> a </a:t>
            </a:r>
            <a:r>
              <a:rPr lang="de-DE" dirty="0" err="1"/>
              <a:t>space-based</a:t>
            </a:r>
            <a:r>
              <a:rPr lang="de-DE" dirty="0"/>
              <a:t> power </a:t>
            </a:r>
            <a:r>
              <a:rPr lang="de-DE" dirty="0" err="1"/>
              <a:t>delivery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9996E-6620-4F41-8BA5-140CCA2D70A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21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35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89301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 panose="020F0502020204030204"/>
              </a:rPr>
              <a:t>Looking at the south pole of the moon from 80 </a:t>
            </a:r>
            <a:r>
              <a:rPr lang="en-US" dirty="0" err="1">
                <a:cs typeface="Calibri" panose="020F0502020204030204"/>
              </a:rPr>
              <a:t>deg</a:t>
            </a:r>
            <a:r>
              <a:rPr lang="en-US" dirty="0">
                <a:cs typeface="Calibri" panose="020F0502020204030204"/>
              </a:rPr>
              <a:t> S </a:t>
            </a:r>
            <a:r>
              <a:rPr lang="en-US" dirty="0" err="1">
                <a:cs typeface="Calibri" panose="020F0502020204030204"/>
              </a:rPr>
              <a:t>lat</a:t>
            </a:r>
            <a:r>
              <a:rPr lang="en-US" dirty="0">
                <a:cs typeface="Calibri" panose="020F0502020204030204"/>
              </a:rPr>
              <a:t> to 90 </a:t>
            </a:r>
            <a:r>
              <a:rPr lang="en-US" dirty="0" err="1">
                <a:cs typeface="Calibri" panose="020F0502020204030204"/>
              </a:rPr>
              <a:t>deg</a:t>
            </a:r>
            <a:r>
              <a:rPr lang="en-US" dirty="0">
                <a:cs typeface="Calibri" panose="020F0502020204030204"/>
              </a:rPr>
              <a:t> S </a:t>
            </a:r>
            <a:r>
              <a:rPr lang="en-US" dirty="0" err="1">
                <a:cs typeface="Calibri" panose="020F0502020204030204"/>
              </a:rPr>
              <a:t>lat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Satellite is in a 90 inclined polar orbit</a:t>
            </a:r>
          </a:p>
          <a:p>
            <a:r>
              <a:rPr lang="en-US" dirty="0">
                <a:cs typeface="Calibri" panose="020F0502020204030204"/>
              </a:rPr>
              <a:t>Each pass provides a delivery opportunity for one customer</a:t>
            </a:r>
            <a:endParaRPr lang="de-DE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9996E-6620-4F41-8BA5-140CCA2D70A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49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distances</a:t>
            </a:r>
          </a:p>
          <a:p>
            <a:r>
              <a:rPr lang="en-US" dirty="0"/>
              <a:t>Different angle</a:t>
            </a:r>
          </a:p>
          <a:p>
            <a:r>
              <a:rPr lang="en-US" dirty="0"/>
              <a:t>Per orbit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6187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orbits across the 29 day cycle</a:t>
            </a:r>
          </a:p>
          <a:p>
            <a:r>
              <a:rPr lang="en-US" dirty="0"/>
              <a:t>Range of geometries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7363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Beam characteristics</a:t>
            </a:r>
          </a:p>
          <a:p>
            <a:r>
              <a:rPr lang="en-US" dirty="0"/>
              <a:t>Every vehicle location and every orbit starts with the worst case and ends with the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321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and locations</a:t>
            </a:r>
          </a:p>
          <a:p>
            <a:r>
              <a:rPr lang="en-US" dirty="0"/>
              <a:t>Surface latitude and longitude with illumination indicated by black for darkness orange for light</a:t>
            </a:r>
          </a:p>
          <a:p>
            <a:r>
              <a:rPr lang="en-US" dirty="0"/>
              <a:t>Satellite location is modeled for both orbit anamoly and sub-satellite point</a:t>
            </a:r>
          </a:p>
          <a:p>
            <a:r>
              <a:rPr lang="en-US" dirty="0"/>
              <a:t>Power systems consist of solar panels and batteries with the laser receiver on the vehicle and laser power on the satellite also being modeled.</a:t>
            </a:r>
          </a:p>
          <a:p>
            <a:r>
              <a:rPr lang="en-US" dirty="0"/>
              <a:t>Vehicle locations, battery sizes and power draws are configurable via files for each of the scenarios I tested.</a:t>
            </a:r>
          </a:p>
          <a:p>
            <a:r>
              <a:rPr lang="en-US" dirty="0"/>
              <a:t>Beam modeling keeps track of how many beams were transmitted and received along with the energy delivered and laser on times.</a:t>
            </a:r>
          </a:p>
          <a:p>
            <a:r>
              <a:rPr lang="en-US" dirty="0"/>
              <a:t>This includes the last beam, minimum, maximum, and average</a:t>
            </a:r>
          </a:p>
          <a:p>
            <a:r>
              <a:rPr lang="en-US" dirty="0"/>
              <a:t>Vehicle strip chart</a:t>
            </a:r>
          </a:p>
          <a:p>
            <a:r>
              <a:rPr lang="en-US" dirty="0"/>
              <a:t>Satellite strip chart</a:t>
            </a:r>
          </a:p>
          <a:p>
            <a:r>
              <a:rPr lang="en-US" dirty="0"/>
              <a:t>Satellite also has a view of the vehicle data that is gathered during the departure from the </a:t>
            </a:r>
            <a:r>
              <a:rPr lang="en-US" dirty="0" err="1"/>
              <a:t>sout</a:t>
            </a:r>
            <a:r>
              <a:rPr lang="en-US" dirty="0"/>
              <a:t> pole and an indication of which vehicle is selected for the next delivery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10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1514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one surface vehicle can be targeted per satellite pass over the south polar region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vehicle selection must only use information gathered during the last pass over the south polar region (no satellite-to-satellite communication)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Vehicles in sunlight will not request power from the space-based power delivery system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Frozen vehicles will not request power from the space-based power delivery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57619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Delivered Energy Efficiency is measured from the laser input to the laser receiver output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Excess delivery is delivered energy that can’t be stored (waste)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 interesting when considering multiple vehicle scenarios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Usable Energy Efficiency measures all the way to the vehicle power system  (zero excess is best)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Avoiding Excess delivery can lead to Undelivered Capacity.  Ideally this would be zero, but it really depends on the vehicle scenario putting enough demand on the system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much demand leads to power outages and frozen vehicles.  Obviously we want all the vehicles in our scenario to survive</a:t>
            </a:r>
          </a:p>
          <a:p>
            <a:pPr rtl="0" eaLnBrk="1" fontAlgn="b" latinLnBrk="0" hangingPunct="1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Laser Panel Output / 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Laser Power Draw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from Laser Panel Output that cannot be stored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Storable Energy / 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Laser Power Draw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Accumulation of Laser Panel Output Power that could have been delivered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 of vehicles that lost all power for some amount of time and therefore froze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9996E-6620-4F41-8BA5-140CCA2D70A9}" type="slidenum">
              <a:rPr lang="de-DE" noProof="0" smtClean="0"/>
              <a:t>12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9314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oon-planet-space-astronomy-1303512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oon-planet-space-astronomy-1303512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oon-planet-space-astronomy-1303512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oon-planet-space-astronomy-1303512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oon-planet-space-astronomy-1303512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1D6262-6189-4BF1-BFFB-1F49C2EB54EC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11741056" y="6396228"/>
            <a:ext cx="365760" cy="365760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53B3EE1-B9C1-8597-4785-1DFFE81AED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1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0413999" y="-634527"/>
            <a:ext cx="2148817" cy="241741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ECC30A5-6A7A-9A43-0677-57B3F21A2E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8184" y="107635"/>
            <a:ext cx="1140448" cy="4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E997F8-E4D9-ADCC-A8E2-1A200B1A22C8}"/>
              </a:ext>
            </a:extLst>
          </p:cNvPr>
          <p:cNvSpPr txBox="1"/>
          <p:nvPr userDrawn="1"/>
        </p:nvSpPr>
        <p:spPr>
          <a:xfrm>
            <a:off x="10671798" y="624538"/>
            <a:ext cx="163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5721C-9D75-9F74-367D-EAA44B799F14}"/>
              </a:ext>
            </a:extLst>
          </p:cNvPr>
          <p:cNvSpPr txBox="1"/>
          <p:nvPr userDrawn="1"/>
        </p:nvSpPr>
        <p:spPr>
          <a:xfrm>
            <a:off x="10968590" y="107635"/>
            <a:ext cx="1633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95024-D66C-057E-757E-7A396B5656FA}"/>
              </a:ext>
            </a:extLst>
          </p:cNvPr>
          <p:cNvSpPr txBox="1"/>
          <p:nvPr userDrawn="1"/>
        </p:nvSpPr>
        <p:spPr>
          <a:xfrm>
            <a:off x="11547870" y="359276"/>
            <a:ext cx="8188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Graz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82D89AEC-0DBB-4A05-A26F-7D2D320F4E81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
              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98589E-AF07-4923-B5D0-1DB59DCCFBFC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5920E1-BAE2-420F-9E0D-A3D1E8A0FA5D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FF46ED-407C-4866-A7FA-3330FE60ADF1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212EF624-3CE3-514E-AABF-D0D4CCF3BA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0414000" y="-685326"/>
            <a:ext cx="2148817" cy="241741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764D60C-F78F-90AB-3A4C-F9036761E2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8184" y="107635"/>
            <a:ext cx="1140448" cy="4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D10E57-C061-C8C9-2164-0694E7E01A0A}"/>
              </a:ext>
            </a:extLst>
          </p:cNvPr>
          <p:cNvSpPr txBox="1"/>
          <p:nvPr userDrawn="1"/>
        </p:nvSpPr>
        <p:spPr>
          <a:xfrm>
            <a:off x="10671798" y="624538"/>
            <a:ext cx="163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solidFill>
              <a:schemeClr val="bg1"/>
            </a:solidFill>
          </a:ln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FF46ED-407C-4866-A7FA-3330FE60ADF1}" type="datetime1">
              <a:rPr lang="de-DE" smtClean="0"/>
              <a:pPr/>
              <a:t>06.09.23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
             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  <p:pic>
        <p:nvPicPr>
          <p:cNvPr id="15" name="Grafik 6">
            <a:extLst>
              <a:ext uri="{FF2B5EF4-FFF2-40B4-BE49-F238E27FC236}">
                <a16:creationId xmlns:a16="http://schemas.microsoft.com/office/drawing/2014/main" id="{553EAFE0-2018-6EBA-AAEE-88D3AFFF64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1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0413999" y="-634527"/>
            <a:ext cx="2148817" cy="2417417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EA367832-C8C7-3946-B761-B2DA38B4A3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8184" y="107635"/>
            <a:ext cx="1140448" cy="4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3AE82C-82A3-F2C6-31F5-9D8598A40588}"/>
              </a:ext>
            </a:extLst>
          </p:cNvPr>
          <p:cNvSpPr txBox="1"/>
          <p:nvPr userDrawn="1"/>
        </p:nvSpPr>
        <p:spPr>
          <a:xfrm>
            <a:off x="10671798" y="624538"/>
            <a:ext cx="163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0ED648-0C45-C502-7F13-FAB55FCD72BA}"/>
              </a:ext>
            </a:extLst>
          </p:cNvPr>
          <p:cNvSpPr txBox="1"/>
          <p:nvPr userDrawn="1"/>
        </p:nvSpPr>
        <p:spPr>
          <a:xfrm>
            <a:off x="10968590" y="107635"/>
            <a:ext cx="1633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507F67-7874-9E37-27C6-F5077CDF108A}"/>
              </a:ext>
            </a:extLst>
          </p:cNvPr>
          <p:cNvSpPr txBox="1"/>
          <p:nvPr userDrawn="1"/>
        </p:nvSpPr>
        <p:spPr>
          <a:xfrm>
            <a:off x="11547870" y="359276"/>
            <a:ext cx="8188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Graz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4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72F0E-6FDB-43C3-BF9C-5568D7FDD01F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10D3E6-0764-4C22-88CD-D8AF56BACC78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BB5970-2BCC-46C9-A909-457844365412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9F346-0AEE-4B57-B984-D8340F7D4C01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32C1F7A0-DC02-5D20-D049-1A4D0BB457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0414000" y="-685326"/>
            <a:ext cx="2148817" cy="241741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96EE962-6021-B87D-3EAC-BE7C87E405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8184" y="107635"/>
            <a:ext cx="1140448" cy="4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57C3BF-708A-C299-897E-D4163D071155}"/>
              </a:ext>
            </a:extLst>
          </p:cNvPr>
          <p:cNvSpPr txBox="1"/>
          <p:nvPr userDrawn="1"/>
        </p:nvSpPr>
        <p:spPr>
          <a:xfrm>
            <a:off x="10671798" y="624538"/>
            <a:ext cx="163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08502-4834-4D0E-818D-9088CAF190A2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6F953861-2FFB-5AFB-1E27-65035D32C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0414000" y="-685326"/>
            <a:ext cx="2148817" cy="241741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D6D66DD-9F4A-9852-4FDE-D399C94B03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8184" y="107635"/>
            <a:ext cx="1140448" cy="4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4828F-DD4C-185E-4A7C-0D987DBB0DF5}"/>
              </a:ext>
            </a:extLst>
          </p:cNvPr>
          <p:cNvSpPr txBox="1"/>
          <p:nvPr userDrawn="1"/>
        </p:nvSpPr>
        <p:spPr>
          <a:xfrm>
            <a:off x="10671798" y="624538"/>
            <a:ext cx="163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A047EA-CAEE-4152-B692-CC75726D98DB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
             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5D5D1890-060E-6445-AE4A-51DE2A14A6B1}" type="datetime1">
              <a:rPr lang="de-DE" noProof="0" smtClean="0"/>
              <a:t>06.09.23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
            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729766" y="639622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4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svs.gsfc.nasa.gov/cgi-bin/details.cgi?aid=5027&amp;button=recent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itenbro/lunarspark" TargetMode="External"/><Relationship Id="rId2" Type="http://schemas.openxmlformats.org/officeDocument/2006/relationships/hyperlink" Target="https://uitenbro.github.io/lunarspark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moon-planet-space-astronomy-1303512/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BD38-0F41-E016-79C3-6CC773D75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Operational Maximization of Space-Based Power Delivery to the Lunar Surface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DD7026-2342-BE01-12DA-2283D66FF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483290"/>
            <a:ext cx="6801612" cy="1329208"/>
          </a:xfrm>
        </p:spPr>
        <p:txBody>
          <a:bodyPr>
            <a:normAutofit/>
          </a:bodyPr>
          <a:lstStyle/>
          <a:p>
            <a:r>
              <a:rPr lang="en-US" dirty="0"/>
              <a:t>Nate Uitenbroek</a:t>
            </a:r>
          </a:p>
          <a:p>
            <a:r>
              <a:rPr lang="en-US" dirty="0"/>
              <a:t>Sept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0F3D4-C66C-A433-5806-0AE30242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182" y="6355080"/>
            <a:ext cx="365760" cy="365760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6D22F896-40B5-4ADD-8801-0D06FADFA095}" type="slidenum">
              <a:rPr lang="de-DE" noProof="0" smtClean="0"/>
              <a:pPr rtl="0">
                <a:spcAft>
                  <a:spcPts val="600"/>
                </a:spcAft>
              </a:pPr>
              <a:t>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0798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22E16-2C80-F055-4FEC-C4C7C9C1A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024" y="197066"/>
            <a:ext cx="1360037" cy="6576645"/>
          </a:xfrm>
        </p:spPr>
        <p:txBody>
          <a:bodyPr/>
          <a:lstStyle/>
          <a:p>
            <a:pPr marL="0" indent="0" algn="ctr">
              <a:spcBef>
                <a:spcPts val="200"/>
              </a:spcBef>
              <a:buNone/>
            </a:pPr>
            <a:r>
              <a:rPr lang="en-US" dirty="0"/>
              <a:t>Name &amp; Location</a:t>
            </a:r>
          </a:p>
          <a:p>
            <a:pPr marL="0" indent="0" algn="ctr">
              <a:spcBef>
                <a:spcPts val="200"/>
              </a:spcBef>
              <a:buNone/>
            </a:pPr>
            <a:endParaRPr lang="en-US" sz="1400" dirty="0"/>
          </a:p>
          <a:p>
            <a:pPr marL="0" indent="0" algn="ctr">
              <a:spcBef>
                <a:spcPts val="200"/>
              </a:spcBef>
              <a:buNone/>
            </a:pPr>
            <a:endParaRPr lang="en-US" sz="1000" dirty="0"/>
          </a:p>
          <a:p>
            <a:pPr marL="0" indent="0" algn="ctr">
              <a:spcBef>
                <a:spcPts val="200"/>
              </a:spcBef>
              <a:buNone/>
            </a:pPr>
            <a:r>
              <a:rPr lang="en-US" dirty="0"/>
              <a:t>Power </a:t>
            </a:r>
          </a:p>
          <a:p>
            <a:pPr marL="0" indent="0" algn="ctr">
              <a:spcBef>
                <a:spcPts val="200"/>
              </a:spcBef>
              <a:buNone/>
            </a:pPr>
            <a:r>
              <a:rPr lang="en-US" dirty="0"/>
              <a:t>Status</a:t>
            </a:r>
          </a:p>
          <a:p>
            <a:pPr marL="0" indent="0" algn="ctr">
              <a:spcBef>
                <a:spcPts val="200"/>
              </a:spcBef>
              <a:buNone/>
            </a:pPr>
            <a:endParaRPr lang="en-US" sz="1100" dirty="0"/>
          </a:p>
          <a:p>
            <a:pPr marL="0" indent="0" algn="ctr">
              <a:spcBef>
                <a:spcPts val="200"/>
              </a:spcBef>
              <a:buNone/>
            </a:pPr>
            <a:endParaRPr lang="en-US" sz="1050" dirty="0"/>
          </a:p>
          <a:p>
            <a:pPr marL="0" indent="0" algn="ctr">
              <a:spcBef>
                <a:spcPts val="200"/>
              </a:spcBef>
              <a:buNone/>
            </a:pPr>
            <a:r>
              <a:rPr lang="en-US" dirty="0"/>
              <a:t>Beam Statistics</a:t>
            </a:r>
          </a:p>
          <a:p>
            <a:pPr marL="0" indent="0" algn="ctr">
              <a:spcBef>
                <a:spcPts val="200"/>
              </a:spcBef>
              <a:buNone/>
            </a:pPr>
            <a:endParaRPr lang="en-US" sz="2400" dirty="0"/>
          </a:p>
          <a:p>
            <a:pPr marL="0" indent="0" algn="ctr">
              <a:spcBef>
                <a:spcPts val="200"/>
              </a:spcBef>
              <a:buNone/>
            </a:pPr>
            <a:endParaRPr lang="en-US" sz="1600" dirty="0"/>
          </a:p>
          <a:p>
            <a:pPr marL="0" indent="0" algn="ctr">
              <a:spcBef>
                <a:spcPts val="200"/>
              </a:spcBef>
              <a:buNone/>
            </a:pPr>
            <a:r>
              <a:rPr lang="en-US" dirty="0"/>
              <a:t>Vehicle View &amp; Target Selection</a:t>
            </a:r>
          </a:p>
          <a:p>
            <a:pPr marL="0" indent="0" algn="ctr">
              <a:spcBef>
                <a:spcPts val="200"/>
              </a:spcBef>
              <a:buNone/>
            </a:pPr>
            <a:endParaRPr lang="en-US" sz="1050" dirty="0"/>
          </a:p>
          <a:p>
            <a:pPr marL="0" indent="0" algn="ctr">
              <a:spcBef>
                <a:spcPts val="200"/>
              </a:spcBef>
              <a:buNone/>
            </a:pPr>
            <a:endParaRPr lang="en-US" sz="1050" dirty="0"/>
          </a:p>
          <a:p>
            <a:pPr marL="0" indent="0" algn="ctr">
              <a:spcBef>
                <a:spcPts val="200"/>
              </a:spcBef>
              <a:buNone/>
            </a:pPr>
            <a:r>
              <a:rPr lang="en-US" dirty="0"/>
              <a:t>Historical Strip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44DE-ABC8-6049-849F-C269A440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10</a:t>
            </a:fld>
            <a:endParaRPr lang="de-DE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EF9FCE-0F49-885C-0F67-EE0FF040A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8831" y="84668"/>
            <a:ext cx="4221773" cy="66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BB3DD-79E9-9196-A37A-AC9E7793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96" y="159463"/>
            <a:ext cx="4221773" cy="4737767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5CEC55F-6E3E-0924-9093-AD73FB746A88}"/>
              </a:ext>
            </a:extLst>
          </p:cNvPr>
          <p:cNvSpPr/>
          <p:nvPr/>
        </p:nvSpPr>
        <p:spPr>
          <a:xfrm rot="10800000">
            <a:off x="4347416" y="229495"/>
            <a:ext cx="611445" cy="457200"/>
          </a:xfrm>
          <a:prstGeom prst="leftBrace">
            <a:avLst>
              <a:gd name="adj1" fmla="val 8333"/>
              <a:gd name="adj2" fmla="val 5256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929B58A-7617-1A41-DB71-61CB0EE6E5DD}"/>
              </a:ext>
            </a:extLst>
          </p:cNvPr>
          <p:cNvSpPr/>
          <p:nvPr/>
        </p:nvSpPr>
        <p:spPr>
          <a:xfrm rot="10800000">
            <a:off x="4347416" y="757031"/>
            <a:ext cx="611445" cy="1453663"/>
          </a:xfrm>
          <a:prstGeom prst="leftBrace">
            <a:avLst>
              <a:gd name="adj1" fmla="val 8333"/>
              <a:gd name="adj2" fmla="val 43548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0C22A5B-6884-5F25-2B61-94B8A2317E9A}"/>
              </a:ext>
            </a:extLst>
          </p:cNvPr>
          <p:cNvSpPr/>
          <p:nvPr/>
        </p:nvSpPr>
        <p:spPr>
          <a:xfrm rot="10800000">
            <a:off x="4347415" y="2269308"/>
            <a:ext cx="611445" cy="501646"/>
          </a:xfrm>
          <a:prstGeom prst="leftBrace">
            <a:avLst>
              <a:gd name="adj1" fmla="val 8333"/>
              <a:gd name="adj2" fmla="val 3831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2EF01B3-6F29-7656-0B80-05072DB2F738}"/>
              </a:ext>
            </a:extLst>
          </p:cNvPr>
          <p:cNvSpPr/>
          <p:nvPr/>
        </p:nvSpPr>
        <p:spPr>
          <a:xfrm rot="10800000">
            <a:off x="4347415" y="2834337"/>
            <a:ext cx="611445" cy="2055141"/>
          </a:xfrm>
          <a:prstGeom prst="leftBrace">
            <a:avLst>
              <a:gd name="adj1" fmla="val 8333"/>
              <a:gd name="adj2" fmla="val 672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4C32A0D-1B1D-C4A9-8620-3C382215F836}"/>
              </a:ext>
            </a:extLst>
          </p:cNvPr>
          <p:cNvSpPr/>
          <p:nvPr/>
        </p:nvSpPr>
        <p:spPr>
          <a:xfrm>
            <a:off x="6007920" y="138347"/>
            <a:ext cx="611445" cy="769078"/>
          </a:xfrm>
          <a:prstGeom prst="leftBrace">
            <a:avLst>
              <a:gd name="adj1" fmla="val 8333"/>
              <a:gd name="adj2" fmla="val 4272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A019EDD-6CCA-B823-66A3-9AEA2597FE55}"/>
              </a:ext>
            </a:extLst>
          </p:cNvPr>
          <p:cNvSpPr/>
          <p:nvPr/>
        </p:nvSpPr>
        <p:spPr>
          <a:xfrm>
            <a:off x="5998898" y="961103"/>
            <a:ext cx="611445" cy="1273037"/>
          </a:xfrm>
          <a:prstGeom prst="leftBrace">
            <a:avLst>
              <a:gd name="adj1" fmla="val 8333"/>
              <a:gd name="adj2" fmla="val 5184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D05AEA9-2A2F-9F14-EDAB-4CDC46C278A0}"/>
              </a:ext>
            </a:extLst>
          </p:cNvPr>
          <p:cNvSpPr/>
          <p:nvPr/>
        </p:nvSpPr>
        <p:spPr>
          <a:xfrm>
            <a:off x="6007920" y="2313471"/>
            <a:ext cx="611445" cy="54156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B5F51A7-8C50-B7F4-C400-2EE3E01B8DC5}"/>
              </a:ext>
            </a:extLst>
          </p:cNvPr>
          <p:cNvSpPr/>
          <p:nvPr/>
        </p:nvSpPr>
        <p:spPr>
          <a:xfrm>
            <a:off x="6007919" y="2908168"/>
            <a:ext cx="611445" cy="1796078"/>
          </a:xfrm>
          <a:prstGeom prst="leftBrace">
            <a:avLst>
              <a:gd name="adj1" fmla="val 8333"/>
              <a:gd name="adj2" fmla="val 5214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C26A7F1-999E-E4FC-E122-D35513E8A740}"/>
              </a:ext>
            </a:extLst>
          </p:cNvPr>
          <p:cNvSpPr/>
          <p:nvPr/>
        </p:nvSpPr>
        <p:spPr>
          <a:xfrm>
            <a:off x="6007918" y="4751138"/>
            <a:ext cx="611445" cy="2000743"/>
          </a:xfrm>
          <a:prstGeom prst="leftBrace">
            <a:avLst>
              <a:gd name="adj1" fmla="val 8333"/>
              <a:gd name="adj2" fmla="val 789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7EFFCC-42F3-A118-50A3-B1DA17E1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4" y="5344505"/>
            <a:ext cx="5988490" cy="1407376"/>
          </a:xfrm>
        </p:spPr>
        <p:txBody>
          <a:bodyPr/>
          <a:lstStyle/>
          <a:p>
            <a:r>
              <a:rPr lang="en-US" dirty="0"/>
              <a:t>Vehicle and</a:t>
            </a:r>
            <a:br>
              <a:rPr lang="en-US" dirty="0"/>
            </a:br>
            <a:r>
              <a:rPr lang="en-US" dirty="0"/>
              <a:t>Satellite Models</a:t>
            </a:r>
          </a:p>
        </p:txBody>
      </p:sp>
    </p:spTree>
    <p:extLst>
      <p:ext uri="{BB962C8B-B14F-4D97-AF65-F5344CB8AC3E}">
        <p14:creationId xmlns:p14="http://schemas.microsoft.com/office/powerpoint/2010/main" val="2448217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E03DA8-FA4C-3748-B18D-E93840F8A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355596"/>
              </p:ext>
            </p:extLst>
          </p:nvPr>
        </p:nvGraphicFramePr>
        <p:xfrm>
          <a:off x="5525025" y="2114550"/>
          <a:ext cx="5554980" cy="326898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554980">
                  <a:extLst>
                    <a:ext uri="{9D8B030D-6E8A-4147-A177-3AD203B41FA5}">
                      <a16:colId xmlns:a16="http://schemas.microsoft.com/office/drawing/2014/main" val="4266830220"/>
                    </a:ext>
                  </a:extLst>
                </a:gridCol>
              </a:tblGrid>
              <a:tr h="81724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One vehicle selected per satellite pass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106903541"/>
                  </a:ext>
                </a:extLst>
              </a:tr>
              <a:tr h="81724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 satellite-to-satellite communication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113640313"/>
                  </a:ext>
                </a:extLst>
              </a:tr>
              <a:tr h="81724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Vehicles in sunlight will not request power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067322027"/>
                  </a:ext>
                </a:extLst>
              </a:tr>
              <a:tr h="81724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Frozen vehicles will not request power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8654662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8E6AC6F-FF64-EB4B-9088-5C7A4F15F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81" y="-96012"/>
            <a:ext cx="49438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03027-1FC1-AD84-D8D4-A9E910CF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330" y="299131"/>
            <a:ext cx="5314948" cy="1188720"/>
          </a:xfrm>
        </p:spPr>
        <p:txBody>
          <a:bodyPr/>
          <a:lstStyle/>
          <a:p>
            <a:r>
              <a:rPr lang="en-US" dirty="0"/>
              <a:t>System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FCEEC-04E5-59FF-A801-70634F7E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0615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11BA7D-DC3E-C1DD-9D9F-D8E431F12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482162"/>
              </p:ext>
            </p:extLst>
          </p:nvPr>
        </p:nvGraphicFramePr>
        <p:xfrm>
          <a:off x="4179601" y="1322082"/>
          <a:ext cx="7821899" cy="4967002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44110">
                  <a:extLst>
                    <a:ext uri="{9D8B030D-6E8A-4147-A177-3AD203B41FA5}">
                      <a16:colId xmlns:a16="http://schemas.microsoft.com/office/drawing/2014/main" val="871137270"/>
                    </a:ext>
                  </a:extLst>
                </a:gridCol>
                <a:gridCol w="5277789">
                  <a:extLst>
                    <a:ext uri="{9D8B030D-6E8A-4147-A177-3AD203B41FA5}">
                      <a16:colId xmlns:a16="http://schemas.microsoft.com/office/drawing/2014/main" val="2677406116"/>
                    </a:ext>
                  </a:extLst>
                </a:gridCol>
              </a:tblGrid>
              <a:tr h="10948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Delivered Energy Efficiency</a:t>
                      </a:r>
                      <a:endParaRPr lang="en-US" sz="2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2.45% - 2.74% </a:t>
                      </a: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(driven by vehicle location)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284315176"/>
                  </a:ext>
                </a:extLst>
              </a:tr>
              <a:tr h="89992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Excess Delivery</a:t>
                      </a:r>
                      <a:endParaRPr lang="en-US" sz="2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Zero is optimal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47395215"/>
                  </a:ext>
                </a:extLst>
              </a:tr>
              <a:tr h="89992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Usable Energy Efficiency</a:t>
                      </a:r>
                      <a:endParaRPr lang="en-US" sz="2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Equal to Delivered Efficiency is optimal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9601993"/>
                  </a:ext>
                </a:extLst>
              </a:tr>
              <a:tr h="117237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Undelivered Capacity</a:t>
                      </a:r>
                      <a:endParaRPr lang="en-US" sz="2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Zero is optimal</a:t>
                      </a: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Undelivered Capacity is preferred to Excess Delivery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3758736020"/>
                  </a:ext>
                </a:extLst>
              </a:tr>
              <a:tr h="89992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Frozen Vehicles</a:t>
                      </a:r>
                      <a:endParaRPr lang="en-US" sz="2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Zero is optimal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26943821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43A56-CC0E-C865-1D7D-79B33759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12</a:t>
            </a:fld>
            <a:endParaRPr lang="de-DE" noProof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D98DF0C-7EE9-3E44-A82E-26FC24DCE332}"/>
              </a:ext>
            </a:extLst>
          </p:cNvPr>
          <p:cNvSpPr/>
          <p:nvPr/>
        </p:nvSpPr>
        <p:spPr>
          <a:xfrm>
            <a:off x="979092" y="2361940"/>
            <a:ext cx="635779" cy="380619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0AD0D74F-EB01-6A4E-A829-0024439B061D}"/>
              </a:ext>
            </a:extLst>
          </p:cNvPr>
          <p:cNvSpPr/>
          <p:nvPr/>
        </p:nvSpPr>
        <p:spPr>
          <a:xfrm>
            <a:off x="1192360" y="2199418"/>
            <a:ext cx="1463040" cy="2404448"/>
          </a:xfrm>
          <a:prstGeom prst="curvedRightArrow">
            <a:avLst>
              <a:gd name="adj1" fmla="val 48815"/>
              <a:gd name="adj2" fmla="val 66406"/>
              <a:gd name="adj3" fmla="val 2500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3BDE8C27-0A75-B343-9A7B-EA6A1C0EAD6A}"/>
              </a:ext>
            </a:extLst>
          </p:cNvPr>
          <p:cNvSpPr/>
          <p:nvPr/>
        </p:nvSpPr>
        <p:spPr>
          <a:xfrm>
            <a:off x="1186225" y="3865923"/>
            <a:ext cx="1147213" cy="1760552"/>
          </a:xfrm>
          <a:prstGeom prst="curvedRightArrow">
            <a:avLst>
              <a:gd name="adj1" fmla="val 27249"/>
              <a:gd name="adj2" fmla="val 40974"/>
              <a:gd name="adj3" fmla="val 1796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C67795-5BC9-DE48-AC10-BE7BF7F42BF2}"/>
              </a:ext>
            </a:extLst>
          </p:cNvPr>
          <p:cNvSpPr/>
          <p:nvPr/>
        </p:nvSpPr>
        <p:spPr>
          <a:xfrm>
            <a:off x="1148059" y="2462185"/>
            <a:ext cx="748244" cy="15123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19494-706D-574B-8812-B03034E20B0D}"/>
              </a:ext>
            </a:extLst>
          </p:cNvPr>
          <p:cNvSpPr/>
          <p:nvPr/>
        </p:nvSpPr>
        <p:spPr>
          <a:xfrm>
            <a:off x="1166433" y="3819645"/>
            <a:ext cx="494557" cy="13389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A5911-5171-E046-9ABE-C67D302C0B1A}"/>
              </a:ext>
            </a:extLst>
          </p:cNvPr>
          <p:cNvSpPr/>
          <p:nvPr/>
        </p:nvSpPr>
        <p:spPr>
          <a:xfrm>
            <a:off x="1923879" y="1906363"/>
            <a:ext cx="737656" cy="160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2A7246-34B4-C648-8685-C60302B30853}"/>
              </a:ext>
            </a:extLst>
          </p:cNvPr>
          <p:cNvSpPr/>
          <p:nvPr/>
        </p:nvSpPr>
        <p:spPr>
          <a:xfrm>
            <a:off x="238283" y="4640073"/>
            <a:ext cx="2382268" cy="329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Laser Receiver 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4278BF-E8C8-8749-9D0E-35B8490A8D31}"/>
              </a:ext>
            </a:extLst>
          </p:cNvPr>
          <p:cNvSpPr/>
          <p:nvPr/>
        </p:nvSpPr>
        <p:spPr>
          <a:xfrm>
            <a:off x="238283" y="6190467"/>
            <a:ext cx="2382268" cy="329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Vehicle Power System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9C326-5564-E44F-A996-6C845D9C59EE}"/>
              </a:ext>
            </a:extLst>
          </p:cNvPr>
          <p:cNvSpPr/>
          <p:nvPr/>
        </p:nvSpPr>
        <p:spPr>
          <a:xfrm>
            <a:off x="403531" y="2849270"/>
            <a:ext cx="2131926" cy="329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Laser Output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309C92-0684-484F-9026-C3DDDD7D099B}"/>
              </a:ext>
            </a:extLst>
          </p:cNvPr>
          <p:cNvSpPr/>
          <p:nvPr/>
        </p:nvSpPr>
        <p:spPr>
          <a:xfrm>
            <a:off x="2085483" y="5110760"/>
            <a:ext cx="1437810" cy="577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Excess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Delivery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E11983-50BA-584C-978D-643647554C90}"/>
              </a:ext>
            </a:extLst>
          </p:cNvPr>
          <p:cNvSpPr/>
          <p:nvPr/>
        </p:nvSpPr>
        <p:spPr>
          <a:xfrm>
            <a:off x="2476291" y="3921920"/>
            <a:ext cx="1437810" cy="577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Geometric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Beam Loss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5D891C-2EB2-4747-9BEA-6E198884530F}"/>
              </a:ext>
            </a:extLst>
          </p:cNvPr>
          <p:cNvSpPr/>
          <p:nvPr/>
        </p:nvSpPr>
        <p:spPr>
          <a:xfrm>
            <a:off x="1138698" y="1776510"/>
            <a:ext cx="1099972" cy="742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rved Right Arrow 19">
            <a:extLst>
              <a:ext uri="{FF2B5EF4-FFF2-40B4-BE49-F238E27FC236}">
                <a16:creationId xmlns:a16="http://schemas.microsoft.com/office/drawing/2014/main" id="{9B8C8072-0303-5640-A670-2067E1BA153C}"/>
              </a:ext>
            </a:extLst>
          </p:cNvPr>
          <p:cNvSpPr/>
          <p:nvPr/>
        </p:nvSpPr>
        <p:spPr>
          <a:xfrm>
            <a:off x="1569151" y="776187"/>
            <a:ext cx="1463040" cy="2152333"/>
          </a:xfrm>
          <a:prstGeom prst="curvedRightArrow">
            <a:avLst>
              <a:gd name="adj1" fmla="val 47227"/>
              <a:gd name="adj2" fmla="val 66406"/>
              <a:gd name="adj3" fmla="val 2500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0CD61B-D886-0644-9E08-489C8FDA16D7}"/>
              </a:ext>
            </a:extLst>
          </p:cNvPr>
          <p:cNvSpPr/>
          <p:nvPr/>
        </p:nvSpPr>
        <p:spPr>
          <a:xfrm>
            <a:off x="363454" y="1435757"/>
            <a:ext cx="2131926" cy="329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Laser Power Draw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A9089-A1E3-9940-8098-53511F454D4D}"/>
              </a:ext>
            </a:extLst>
          </p:cNvPr>
          <p:cNvSpPr/>
          <p:nvPr/>
        </p:nvSpPr>
        <p:spPr>
          <a:xfrm rot="5400000">
            <a:off x="1996322" y="221144"/>
            <a:ext cx="737656" cy="168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A7F46D-772F-E84B-852B-CCC63BB94295}"/>
              </a:ext>
            </a:extLst>
          </p:cNvPr>
          <p:cNvSpPr/>
          <p:nvPr/>
        </p:nvSpPr>
        <p:spPr>
          <a:xfrm>
            <a:off x="2505548" y="1315245"/>
            <a:ext cx="737656" cy="57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AEF575-5299-7548-B01E-CACA990A9DD0}"/>
              </a:ext>
            </a:extLst>
          </p:cNvPr>
          <p:cNvSpPr/>
          <p:nvPr/>
        </p:nvSpPr>
        <p:spPr>
          <a:xfrm>
            <a:off x="2804388" y="2607426"/>
            <a:ext cx="1437810" cy="577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Electrical 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Optical Loss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094E5-35D3-B25B-05E6-E5926766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5" y="116921"/>
            <a:ext cx="9332677" cy="974505"/>
          </a:xfrm>
        </p:spPr>
        <p:txBody>
          <a:bodyPr/>
          <a:lstStyle/>
          <a:p>
            <a:r>
              <a:rPr lang="en-US" dirty="0"/>
              <a:t>Power Delivery Measures of Effectiveness</a:t>
            </a:r>
          </a:p>
        </p:txBody>
      </p:sp>
    </p:spTree>
    <p:extLst>
      <p:ext uri="{BB962C8B-B14F-4D97-AF65-F5344CB8AC3E}">
        <p14:creationId xmlns:p14="http://schemas.microsoft.com/office/powerpoint/2010/main" val="53749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A800-B48C-34B9-E3C8-D8D2BBF7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365" y="184107"/>
            <a:ext cx="7729728" cy="1188720"/>
          </a:xfrm>
        </p:spPr>
        <p:txBody>
          <a:bodyPr/>
          <a:lstStyle/>
          <a:p>
            <a:r>
              <a:rPr lang="en-US" dirty="0"/>
              <a:t>Power Delivery Algorithm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D56A7-DAAE-9160-48B0-916EA978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28" y="1925783"/>
            <a:ext cx="11081138" cy="4575378"/>
          </a:xfrm>
        </p:spPr>
        <p:txBody>
          <a:bodyPr>
            <a:normAutofit/>
          </a:bodyPr>
          <a:lstStyle/>
          <a:p>
            <a:r>
              <a:rPr lang="en-US" sz="2400" dirty="0"/>
              <a:t>Prioritize Vehicles by Time to Live (TTL)</a:t>
            </a:r>
          </a:p>
          <a:p>
            <a:r>
              <a:rPr lang="en-US" sz="2400" dirty="0"/>
              <a:t>Lowest  TTL is the highest priority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58C5D-F27B-28BE-526D-4837E24A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13</a:t>
            </a:fld>
            <a:endParaRPr lang="de-DE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9DC5F-44DC-6B47-B6FB-65CE5B07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8238"/>
            <a:ext cx="11925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4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1EF5FC-6132-E7C7-F665-1B04CF85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566" y="435953"/>
            <a:ext cx="7729728" cy="1188720"/>
          </a:xfrm>
        </p:spPr>
        <p:txBody>
          <a:bodyPr/>
          <a:lstStyle/>
          <a:p>
            <a:r>
              <a:rPr lang="en-US" dirty="0"/>
              <a:t>Time to Live (TTL)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E8559-EE88-1A02-B0EA-A3A908B5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14</a:t>
            </a:fld>
            <a:endParaRPr lang="de-DE" noProof="0"/>
          </a:p>
        </p:txBody>
      </p:sp>
      <p:pic>
        <p:nvPicPr>
          <p:cNvPr id="7" name="TTL 720">
            <a:hlinkClick r:id="" action="ppaction://media"/>
            <a:extLst>
              <a:ext uri="{FF2B5EF4-FFF2-40B4-BE49-F238E27FC236}">
                <a16:creationId xmlns:a16="http://schemas.microsoft.com/office/drawing/2014/main" id="{55ED4807-1AFB-F94C-5037-FAF3FB006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512199"/>
            <a:ext cx="12192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A800-B48C-34B9-E3C8-D8D2BBF7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365" y="184107"/>
            <a:ext cx="7729728" cy="1188720"/>
          </a:xfrm>
        </p:spPr>
        <p:txBody>
          <a:bodyPr/>
          <a:lstStyle/>
          <a:p>
            <a:r>
              <a:rPr lang="en-US" dirty="0"/>
              <a:t>Power Delivery Algorithm –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D56A7-DAAE-9160-48B0-916EA978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" y="1616927"/>
            <a:ext cx="11647170" cy="4884233"/>
          </a:xfrm>
        </p:spPr>
        <p:txBody>
          <a:bodyPr>
            <a:normAutofit/>
          </a:bodyPr>
          <a:lstStyle/>
          <a:p>
            <a:r>
              <a:rPr lang="en-US" sz="2400" dirty="0"/>
              <a:t>Before a vehicle is selected it must meet  ALL the selection criteria</a:t>
            </a:r>
          </a:p>
          <a:p>
            <a:r>
              <a:rPr lang="en-US" sz="2400" dirty="0"/>
              <a:t>If the highest priority vehicle does not meet the criteria the next one is tested</a:t>
            </a:r>
          </a:p>
          <a:p>
            <a:r>
              <a:rPr lang="en-US" sz="2400" dirty="0"/>
              <a:t>If no vehicle is selected the system accumulates undelivered capacity</a:t>
            </a:r>
          </a:p>
          <a:p>
            <a:endParaRPr lang="en-US" sz="2400" dirty="0"/>
          </a:p>
          <a:p>
            <a:r>
              <a:rPr lang="en-US" sz="2400" dirty="0"/>
              <a:t>Selection Criteria</a:t>
            </a:r>
          </a:p>
          <a:p>
            <a:pPr lvl="1"/>
            <a:r>
              <a:rPr lang="en-US" sz="2200" dirty="0"/>
              <a:t>Vehicle must be </a:t>
            </a:r>
            <a:r>
              <a:rPr lang="en-US" sz="2200" u="sng" dirty="0"/>
              <a:t>in the dark</a:t>
            </a:r>
          </a:p>
          <a:p>
            <a:pPr lvl="1"/>
            <a:r>
              <a:rPr lang="en-US" sz="2200" dirty="0"/>
              <a:t>Vehicle must have </a:t>
            </a:r>
            <a:r>
              <a:rPr lang="en-US" sz="2200" u="sng" dirty="0"/>
              <a:t>adequate capacity</a:t>
            </a:r>
            <a:r>
              <a:rPr lang="en-US" sz="2200" dirty="0"/>
              <a:t> to receive the full power delivery</a:t>
            </a:r>
          </a:p>
          <a:p>
            <a:pPr lvl="2"/>
            <a:r>
              <a:rPr lang="en-US" sz="2200" dirty="0"/>
              <a:t>Vehicles with </a:t>
            </a:r>
            <a:r>
              <a:rPr lang="en-US" sz="2200" u="sng" dirty="0"/>
              <a:t>small battery capacity</a:t>
            </a:r>
            <a:r>
              <a:rPr lang="en-US" sz="2200" dirty="0"/>
              <a:t> are exempt from this criteria</a:t>
            </a:r>
          </a:p>
          <a:p>
            <a:pPr lvl="1"/>
            <a:r>
              <a:rPr lang="en-US" sz="2200" dirty="0"/>
              <a:t>Vehicle must have a </a:t>
            </a:r>
            <a:r>
              <a:rPr lang="en-US" sz="2200" u="sng" dirty="0"/>
              <a:t>chance to live</a:t>
            </a:r>
            <a:r>
              <a:rPr lang="en-US" sz="2200" dirty="0"/>
              <a:t> until a satellite returns 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58C5D-F27B-28BE-526D-4837E24A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6147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9EF66-1AB2-F424-C629-2A3AB8705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85" y="122663"/>
            <a:ext cx="9913435" cy="825191"/>
          </a:xfrm>
        </p:spPr>
        <p:txBody>
          <a:bodyPr>
            <a:normAutofit/>
          </a:bodyPr>
          <a:lstStyle/>
          <a:p>
            <a:r>
              <a:rPr lang="en-US" dirty="0"/>
              <a:t>Adequate Capacity Threshold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7BB2E-2853-FD3F-F4F2-4BDBBFC6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16</a:t>
            </a:fld>
            <a:endParaRPr lang="de-DE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7BD6A-B28E-3E4C-9C99-C4571FB298FD}"/>
              </a:ext>
            </a:extLst>
          </p:cNvPr>
          <p:cNvSpPr txBox="1"/>
          <p:nvPr/>
        </p:nvSpPr>
        <p:spPr>
          <a:xfrm>
            <a:off x="3893127" y="5746652"/>
            <a:ext cx="47752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Adequate Capacity Threshold = 325 Wh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E5F19-4AD7-FC47-B8B3-F3D82803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8" y="1607126"/>
            <a:ext cx="11847984" cy="37527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8076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DDC81-4DB4-7CC7-94D1-B152B580F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204" y="1231402"/>
            <a:ext cx="2890566" cy="155694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TTL &gt; 0 min = chance to live</a:t>
            </a:r>
          </a:p>
          <a:p>
            <a:pPr marL="0" indent="0" algn="r">
              <a:buNone/>
            </a:pPr>
            <a:r>
              <a:rPr lang="en-US" dirty="0"/>
              <a:t>Gave up at 2760 min</a:t>
            </a:r>
          </a:p>
          <a:p>
            <a:pPr marL="0" indent="0" algn="r">
              <a:buNone/>
            </a:pPr>
            <a:r>
              <a:rPr lang="en-US" dirty="0"/>
              <a:t>Frozen Vehicles: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940E5B-5011-7FF9-50E2-0621A05D62A9}"/>
              </a:ext>
            </a:extLst>
          </p:cNvPr>
          <p:cNvSpPr txBox="1">
            <a:spLocks/>
          </p:cNvSpPr>
          <p:nvPr/>
        </p:nvSpPr>
        <p:spPr>
          <a:xfrm>
            <a:off x="431465" y="3235921"/>
            <a:ext cx="3113305" cy="155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u="sng" dirty="0"/>
              <a:t>TTL &gt; 75 min = chance to live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Gave up at 1800 min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Frozen Vehicles: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3F9069-AF23-83A3-97F1-515DDD42B214}"/>
              </a:ext>
            </a:extLst>
          </p:cNvPr>
          <p:cNvSpPr txBox="1">
            <a:spLocks/>
          </p:cNvSpPr>
          <p:nvPr/>
        </p:nvSpPr>
        <p:spPr>
          <a:xfrm>
            <a:off x="431466" y="5240440"/>
            <a:ext cx="3113305" cy="1513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TTL &gt; 120 min = chance to live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Gave </a:t>
            </a:r>
            <a:r>
              <a:rPr lang="en-US"/>
              <a:t>up at 1080 </a:t>
            </a:r>
            <a:r>
              <a:rPr lang="en-US" dirty="0"/>
              <a:t>min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Frozen Vehicles: 1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63D88A-F9A1-9ACC-864B-59D054EA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770" y="2913351"/>
            <a:ext cx="7772400" cy="1888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EC240-AED2-BDBD-A222-4F31C5E2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70" y="947867"/>
            <a:ext cx="7772400" cy="1909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34788-412C-E57F-5BFE-89D3BDAB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770" y="4858419"/>
            <a:ext cx="7772400" cy="1895707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EA2132-DB03-22E4-1D4E-9A4266AC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9766" y="6396228"/>
            <a:ext cx="365760" cy="365760"/>
          </a:xfrm>
        </p:spPr>
        <p:txBody>
          <a:bodyPr/>
          <a:lstStyle/>
          <a:p>
            <a:pPr rtl="0"/>
            <a:fld id="{6D22F896-40B5-4ADD-8801-0D06FADFA095}" type="slidenum">
              <a:rPr lang="de-DE" noProof="0" smtClean="0"/>
              <a:t>17</a:t>
            </a:fld>
            <a:endParaRPr lang="de-DE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CEC6AD-C50A-6D64-B798-E3E07C17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117" y="66581"/>
            <a:ext cx="7729728" cy="717245"/>
          </a:xfrm>
        </p:spPr>
        <p:txBody>
          <a:bodyPr>
            <a:normAutofit fontScale="90000"/>
          </a:bodyPr>
          <a:lstStyle/>
          <a:p>
            <a:r>
              <a:rPr lang="en-US" dirty="0"/>
              <a:t>Chance to Live</a:t>
            </a:r>
          </a:p>
        </p:txBody>
      </p:sp>
    </p:spTree>
    <p:extLst>
      <p:ext uri="{BB962C8B-B14F-4D97-AF65-F5344CB8AC3E}">
        <p14:creationId xmlns:p14="http://schemas.microsoft.com/office/powerpoint/2010/main" val="158175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E97C25-A0E2-40B5-8F7D-54E333FF9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243214"/>
              </p:ext>
            </p:extLst>
          </p:nvPr>
        </p:nvGraphicFramePr>
        <p:xfrm>
          <a:off x="94787" y="4706936"/>
          <a:ext cx="12002426" cy="15429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01216">
                  <a:extLst>
                    <a:ext uri="{9D8B030D-6E8A-4147-A177-3AD203B41FA5}">
                      <a16:colId xmlns:a16="http://schemas.microsoft.com/office/drawing/2014/main" val="3923595060"/>
                    </a:ext>
                  </a:extLst>
                </a:gridCol>
                <a:gridCol w="1200242">
                  <a:extLst>
                    <a:ext uri="{9D8B030D-6E8A-4147-A177-3AD203B41FA5}">
                      <a16:colId xmlns:a16="http://schemas.microsoft.com/office/drawing/2014/main" val="393906444"/>
                    </a:ext>
                  </a:extLst>
                </a:gridCol>
                <a:gridCol w="1200242">
                  <a:extLst>
                    <a:ext uri="{9D8B030D-6E8A-4147-A177-3AD203B41FA5}">
                      <a16:colId xmlns:a16="http://schemas.microsoft.com/office/drawing/2014/main" val="2191371132"/>
                    </a:ext>
                  </a:extLst>
                </a:gridCol>
                <a:gridCol w="1200242">
                  <a:extLst>
                    <a:ext uri="{9D8B030D-6E8A-4147-A177-3AD203B41FA5}">
                      <a16:colId xmlns:a16="http://schemas.microsoft.com/office/drawing/2014/main" val="110973408"/>
                    </a:ext>
                  </a:extLst>
                </a:gridCol>
                <a:gridCol w="1200242">
                  <a:extLst>
                    <a:ext uri="{9D8B030D-6E8A-4147-A177-3AD203B41FA5}">
                      <a16:colId xmlns:a16="http://schemas.microsoft.com/office/drawing/2014/main" val="1609876402"/>
                    </a:ext>
                  </a:extLst>
                </a:gridCol>
                <a:gridCol w="1200242">
                  <a:extLst>
                    <a:ext uri="{9D8B030D-6E8A-4147-A177-3AD203B41FA5}">
                      <a16:colId xmlns:a16="http://schemas.microsoft.com/office/drawing/2014/main" val="3800451814"/>
                    </a:ext>
                  </a:extLst>
                </a:gridCol>
              </a:tblGrid>
              <a:tr h="3448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Vehicle Location (latitude)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90° S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87.5° S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85° S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82.5° S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80° S</a:t>
                      </a:r>
                      <a:endParaRPr lang="en-US" sz="1800">
                        <a:effectLst/>
                      </a:endParaRPr>
                    </a:p>
                  </a:txBody>
                  <a:tcPr marL="55711" marR="55711" marT="55711" marB="55711"/>
                </a:tc>
                <a:extLst>
                  <a:ext uri="{0D108BD9-81ED-4DB2-BD59-A6C34878D82A}">
                    <a16:rowId xmlns:a16="http://schemas.microsoft.com/office/drawing/2014/main" val="3867292564"/>
                  </a:ext>
                </a:extLst>
              </a:tr>
              <a:tr h="3448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Average Energy Delivered / Sat / Orbit (Wh)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319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313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299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274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extLst>
                  <a:ext uri="{0D108BD9-81ED-4DB2-BD59-A6C34878D82A}">
                    <a16:rowId xmlns:a16="http://schemas.microsoft.com/office/drawing/2014/main" val="186758936"/>
                  </a:ext>
                </a:extLst>
              </a:tr>
              <a:tr h="3448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Continuous Usable Energy Two Satellite System (W)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191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188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179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164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143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extLst>
                  <a:ext uri="{0D108BD9-81ED-4DB2-BD59-A6C34878D82A}">
                    <a16:rowId xmlns:a16="http://schemas.microsoft.com/office/drawing/2014/main" val="3213206659"/>
                  </a:ext>
                </a:extLst>
              </a:tr>
              <a:tr h="3448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Continuous Usable Energy per Satellite (W)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95.5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94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89.5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82</a:t>
                      </a: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71.5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extLst>
                  <a:ext uri="{0D108BD9-81ED-4DB2-BD59-A6C34878D82A}">
                    <a16:rowId xmlns:a16="http://schemas.microsoft.com/office/drawing/2014/main" val="18164642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63A7066-C90B-4214-C14D-5F8282BA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926" y="373185"/>
            <a:ext cx="7729728" cy="1188720"/>
          </a:xfrm>
        </p:spPr>
        <p:txBody>
          <a:bodyPr/>
          <a:lstStyle/>
          <a:p>
            <a:r>
              <a:rPr lang="en-US" dirty="0"/>
              <a:t>Continuous Usable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0FBE-5254-0D38-12B6-A55636C42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7" y="2174489"/>
            <a:ext cx="11037084" cy="3498632"/>
          </a:xfrm>
        </p:spPr>
        <p:txBody>
          <a:bodyPr>
            <a:normAutofit/>
          </a:bodyPr>
          <a:lstStyle/>
          <a:p>
            <a:r>
              <a:rPr lang="en-US" sz="2200" dirty="0"/>
              <a:t>Given the average energy delivery per satellite per orbit, the continuous usable energy can be calculated for a given vehicle latitude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0BEE5-D304-1E53-F1E3-1E2339E47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18</a:t>
            </a:fld>
            <a:endParaRPr lang="de-DE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DD66B-6C06-B377-D9AE-441FD469A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7" y="3187805"/>
            <a:ext cx="11575850" cy="11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8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CE44-5471-3FF1-034C-0539002B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032" y="111252"/>
            <a:ext cx="7729728" cy="888492"/>
          </a:xfrm>
        </p:spPr>
        <p:txBody>
          <a:bodyPr/>
          <a:lstStyle/>
          <a:p>
            <a:r>
              <a:rPr lang="en-US" dirty="0"/>
              <a:t>Planned Lunar Missions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427BC81-B3B5-CF04-8596-D45F9C402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467105"/>
              </p:ext>
            </p:extLst>
          </p:nvPr>
        </p:nvGraphicFramePr>
        <p:xfrm>
          <a:off x="97539" y="1110072"/>
          <a:ext cx="6463281" cy="54163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0117">
                  <a:extLst>
                    <a:ext uri="{9D8B030D-6E8A-4147-A177-3AD203B41FA5}">
                      <a16:colId xmlns:a16="http://schemas.microsoft.com/office/drawing/2014/main" val="1280645110"/>
                    </a:ext>
                  </a:extLst>
                </a:gridCol>
                <a:gridCol w="2448464">
                  <a:extLst>
                    <a:ext uri="{9D8B030D-6E8A-4147-A177-3AD203B41FA5}">
                      <a16:colId xmlns:a16="http://schemas.microsoft.com/office/drawing/2014/main" val="591820850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4283539332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1497440136"/>
                    </a:ext>
                  </a:extLst>
                </a:gridCol>
              </a:tblGrid>
              <a:tr h="80400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#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Vehicle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Survival Power Draw (W) 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Battery</a:t>
                      </a: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 (Wh)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2584717430"/>
                  </a:ext>
                </a:extLst>
              </a:tr>
              <a:tr h="65589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 Nova-C</a:t>
                      </a:r>
                      <a:endParaRPr lang="en-US" sz="4000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(Mosher &amp; Tillotson, 2018) </a:t>
                      </a:r>
                      <a:endParaRPr lang="en-US" sz="4000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(Intuitive Machines, 2022, 12, 30)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1625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3052253163"/>
                  </a:ext>
                </a:extLst>
              </a:tr>
              <a:tr h="65589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IM Nova-C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(Smith, 2021) 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(Intuitive Machines, 2022, 12, 30)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1625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995107216"/>
                  </a:ext>
                </a:extLst>
              </a:tr>
              <a:tr h="62669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VIPER</a:t>
                      </a:r>
                      <a:endParaRPr lang="en-US" sz="4000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(NASA VIPER, 2022) (Bartels, 2019) (Shirley, 2021)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5625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901254431"/>
                  </a:ext>
                </a:extLst>
              </a:tr>
              <a:tr h="65589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Draper Series 2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(Mosher &amp; Tillotson, 2018) 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(Handal, 2022)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1188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898469688"/>
                  </a:ext>
                </a:extLst>
              </a:tr>
              <a:tr h="65589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Chang'E 7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(Chacko, 2023)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(Yong &amp; Ruihong, 2023)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12.5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3608233323"/>
                  </a:ext>
                </a:extLst>
              </a:tr>
              <a:tr h="49529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Outland MAPP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(Intuitive Machines, 2022, 13)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696398261"/>
                  </a:ext>
                </a:extLst>
              </a:tr>
              <a:tr h="49529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Astrobotic Peregrine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(Astrobotic, 2021, 11)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1250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406549836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DAE2C-F597-D881-08C0-FABAD903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19</a:t>
            </a:fld>
            <a:endParaRPr lang="de-DE" noProof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276FD1F5-FDC6-2547-8FC0-2276E3FC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9916" y="1658712"/>
            <a:ext cx="5435610" cy="39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55A757-7AD9-684A-AE00-44CB5ACF4053}"/>
              </a:ext>
            </a:extLst>
          </p:cNvPr>
          <p:cNvSpPr txBox="1"/>
          <p:nvPr/>
        </p:nvSpPr>
        <p:spPr>
          <a:xfrm>
            <a:off x="7078284" y="5965341"/>
            <a:ext cx="4134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Small Battery Threshold = 450 Wh</a:t>
            </a:r>
          </a:p>
        </p:txBody>
      </p:sp>
    </p:spTree>
    <p:extLst>
      <p:ext uri="{BB962C8B-B14F-4D97-AF65-F5344CB8AC3E}">
        <p14:creationId xmlns:p14="http://schemas.microsoft.com/office/powerpoint/2010/main" val="428505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7F6D760-551C-29B7-31A0-9EEC2E76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lunar illumination trim 480">
            <a:hlinkClick r:id="" action="ppaction://media"/>
            <a:extLst>
              <a:ext uri="{FF2B5EF4-FFF2-40B4-BE49-F238E27FC236}">
                <a16:creationId xmlns:a16="http://schemas.microsoft.com/office/drawing/2014/main" id="{E761C340-BD9C-CB05-D34E-770E1D69E2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5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17C5-6881-5629-7CDB-B4599261E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</a:t>
            </a:fld>
            <a:endParaRPr lang="de-DE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5FE1E-D028-A513-F80B-4AE9288ECBDC}"/>
              </a:ext>
            </a:extLst>
          </p:cNvPr>
          <p:cNvSpPr txBox="1"/>
          <p:nvPr/>
        </p:nvSpPr>
        <p:spPr>
          <a:xfrm>
            <a:off x="8210036" y="-41308"/>
            <a:ext cx="40561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en-US" sz="1100" dirty="0" err="1">
                <a:solidFill>
                  <a:schemeClr val="bg1"/>
                </a:solidFill>
                <a:hlinkClick r:id="rId6"/>
              </a:rPr>
              <a:t>svs.gsfc.nasa.gov</a:t>
            </a:r>
            <a:r>
              <a:rPr lang="en-US" sz="1100" dirty="0">
                <a:solidFill>
                  <a:schemeClr val="bg1"/>
                </a:solidFill>
                <a:hlinkClick r:id="rId6"/>
              </a:rPr>
              <a:t>/</a:t>
            </a:r>
            <a:r>
              <a:rPr lang="en-US" sz="1100" dirty="0" err="1">
                <a:solidFill>
                  <a:schemeClr val="bg1"/>
                </a:solidFill>
                <a:hlinkClick r:id="rId6"/>
              </a:rPr>
              <a:t>cgi</a:t>
            </a:r>
            <a:r>
              <a:rPr lang="en-US" sz="1100" dirty="0">
                <a:solidFill>
                  <a:schemeClr val="bg1"/>
                </a:solidFill>
                <a:hlinkClick r:id="rId6"/>
              </a:rPr>
              <a:t>-bin/</a:t>
            </a:r>
            <a:r>
              <a:rPr lang="en-US" sz="1100" dirty="0" err="1">
                <a:solidFill>
                  <a:schemeClr val="bg1"/>
                </a:solidFill>
                <a:hlinkClick r:id="rId6"/>
              </a:rPr>
              <a:t>details.cgi?aid</a:t>
            </a:r>
            <a:r>
              <a:rPr lang="en-US" sz="1100" dirty="0">
                <a:solidFill>
                  <a:schemeClr val="bg1"/>
                </a:solidFill>
                <a:hlinkClick r:id="rId6"/>
              </a:rPr>
              <a:t>=5027&amp;button=recent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1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5ABB-7F77-8FB5-4AB8-EF032BA5A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248" y="708214"/>
            <a:ext cx="7729728" cy="1188720"/>
          </a:xfrm>
        </p:spPr>
        <p:txBody>
          <a:bodyPr/>
          <a:lstStyle/>
          <a:p>
            <a:r>
              <a:rPr lang="en-US" dirty="0"/>
              <a:t>Lunar Spark Simulation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FCE00-BBDC-04C6-AD41-9D3FCC5DF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Lunar Spark simulation is hosted on GitHub</a:t>
            </a:r>
          </a:p>
          <a:p>
            <a:r>
              <a:rPr lang="en-US" sz="2200" dirty="0">
                <a:hlinkClick r:id="rId2"/>
              </a:rPr>
              <a:t>https://uitenbro.github.io/lunarspark/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Source Code</a:t>
            </a:r>
          </a:p>
          <a:p>
            <a:r>
              <a:rPr lang="en-US" sz="2200" dirty="0">
                <a:hlinkClick r:id="rId3"/>
              </a:rPr>
              <a:t>https://github.com/uitenbro/lunarspark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0EF0-167A-9F15-25AF-C69CEB0A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9830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8C3F-3596-3978-8870-2C4147EB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9102" y="1804284"/>
            <a:ext cx="3297214" cy="2511238"/>
          </a:xfrm>
        </p:spPr>
        <p:txBody>
          <a:bodyPr>
            <a:normAutofit fontScale="90000"/>
          </a:bodyPr>
          <a:lstStyle/>
          <a:p>
            <a:r>
              <a:rPr lang="en-US" dirty="0"/>
              <a:t>Planned Missions Scenario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Measures of Effectiveness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1E85-434D-E7F8-2FB8-C1C0C9AB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21</a:t>
            </a:fld>
            <a:endParaRPr lang="de-DE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186F1-8DFA-E266-7D8A-D4BC054A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4" y="2286262"/>
            <a:ext cx="8474435" cy="4475726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1EDC32E-15B1-8925-665A-7878F38DD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74" y="167530"/>
            <a:ext cx="8474928" cy="211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118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15F0-FEF1-E52E-E1CF-2C6E0EF7A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79" y="523613"/>
            <a:ext cx="9247186" cy="1188720"/>
          </a:xfrm>
        </p:spPr>
        <p:txBody>
          <a:bodyPr/>
          <a:lstStyle/>
          <a:p>
            <a:r>
              <a:rPr lang="en-US" dirty="0"/>
              <a:t>Continuous Usable Energy with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9FDED-6CF3-B50D-E1E0-EFA62F924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79" y="2225040"/>
            <a:ext cx="10715005" cy="3454028"/>
          </a:xfrm>
        </p:spPr>
        <p:txBody>
          <a:bodyPr>
            <a:normAutofit/>
          </a:bodyPr>
          <a:lstStyle/>
          <a:p>
            <a:r>
              <a:rPr lang="en-US" sz="2200" dirty="0"/>
              <a:t>The continuous usable energy produced by the system needs to be shared by all vehicles who are in the darkness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5F28-B5E5-9D28-A684-DC50A29E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22</a:t>
            </a:fld>
            <a:endParaRPr lang="de-DE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5B662-FFA1-8DA9-A103-98E54D81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2" y="3243262"/>
            <a:ext cx="11934164" cy="189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90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4B638-6642-258B-6A39-72231AB8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23</a:t>
            </a:fld>
            <a:endParaRPr lang="de-DE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FA34C8-8AC4-A18B-5EFE-02190C155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269" y="532110"/>
            <a:ext cx="4430469" cy="360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FEDF15-6628-44AD-5B1A-C7C18FD18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164466"/>
              </p:ext>
            </p:extLst>
          </p:nvPr>
        </p:nvGraphicFramePr>
        <p:xfrm>
          <a:off x="4958862" y="553094"/>
          <a:ext cx="5825514" cy="3557012"/>
        </p:xfrm>
        <a:graphic>
          <a:graphicData uri="http://schemas.openxmlformats.org/drawingml/2006/table">
            <a:tbl>
              <a:tblPr/>
              <a:tblGrid>
                <a:gridCol w="1207730">
                  <a:extLst>
                    <a:ext uri="{9D8B030D-6E8A-4147-A177-3AD203B41FA5}">
                      <a16:colId xmlns:a16="http://schemas.microsoft.com/office/drawing/2014/main" val="1200705925"/>
                    </a:ext>
                  </a:extLst>
                </a:gridCol>
                <a:gridCol w="1154446">
                  <a:extLst>
                    <a:ext uri="{9D8B030D-6E8A-4147-A177-3AD203B41FA5}">
                      <a16:colId xmlns:a16="http://schemas.microsoft.com/office/drawing/2014/main" val="1040531586"/>
                    </a:ext>
                  </a:extLst>
                </a:gridCol>
                <a:gridCol w="1354038">
                  <a:extLst>
                    <a:ext uri="{9D8B030D-6E8A-4147-A177-3AD203B41FA5}">
                      <a16:colId xmlns:a16="http://schemas.microsoft.com/office/drawing/2014/main" val="893311510"/>
                    </a:ext>
                  </a:extLst>
                </a:gridCol>
                <a:gridCol w="954854">
                  <a:extLst>
                    <a:ext uri="{9D8B030D-6E8A-4147-A177-3AD203B41FA5}">
                      <a16:colId xmlns:a16="http://schemas.microsoft.com/office/drawing/2014/main" val="1475956035"/>
                    </a:ext>
                  </a:extLst>
                </a:gridCol>
                <a:gridCol w="1154446">
                  <a:extLst>
                    <a:ext uri="{9D8B030D-6E8A-4147-A177-3AD203B41FA5}">
                      <a16:colId xmlns:a16="http://schemas.microsoft.com/office/drawing/2014/main" val="3086811912"/>
                    </a:ext>
                  </a:extLst>
                </a:gridCol>
              </a:tblGrid>
              <a:tr h="53952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 # (color)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Draw (W)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TTL below 2 orbits (min)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TTL min (min)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TTL max (min)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555478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(white)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82704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(aqua)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77489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(violet)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126348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(yellow)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65530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(green)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207088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(red)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93627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(blue)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994387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(orange)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78103"/>
                  </a:ext>
                </a:extLst>
              </a:tr>
            </a:tbl>
          </a:graphicData>
        </a:graphic>
      </p:graphicFrame>
      <p:pic>
        <p:nvPicPr>
          <p:cNvPr id="1029" name="Picture 5">
            <a:extLst>
              <a:ext uri="{FF2B5EF4-FFF2-40B4-BE49-F238E27FC236}">
                <a16:creationId xmlns:a16="http://schemas.microsoft.com/office/drawing/2014/main" id="{3910EF2D-42E5-641C-9ED5-455ECC7C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269" y="4164924"/>
            <a:ext cx="10455276" cy="259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61CBF1-ED2B-C2AD-80F1-A7A93F5C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23" y="40096"/>
            <a:ext cx="7346315" cy="43859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Spread Out Scenario</a:t>
            </a:r>
          </a:p>
        </p:txBody>
      </p:sp>
    </p:spTree>
    <p:extLst>
      <p:ext uri="{BB962C8B-B14F-4D97-AF65-F5344CB8AC3E}">
        <p14:creationId xmlns:p14="http://schemas.microsoft.com/office/powerpoint/2010/main" val="744627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4B638-6642-258B-6A39-72231AB8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24</a:t>
            </a:fld>
            <a:endParaRPr lang="de-DE" noProof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FEDF15-6628-44AD-5B1A-C7C18FD18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483308"/>
              </p:ext>
            </p:extLst>
          </p:nvPr>
        </p:nvGraphicFramePr>
        <p:xfrm>
          <a:off x="4948976" y="581872"/>
          <a:ext cx="5825514" cy="3557012"/>
        </p:xfrm>
        <a:graphic>
          <a:graphicData uri="http://schemas.openxmlformats.org/drawingml/2006/table">
            <a:tbl>
              <a:tblPr/>
              <a:tblGrid>
                <a:gridCol w="1207730">
                  <a:extLst>
                    <a:ext uri="{9D8B030D-6E8A-4147-A177-3AD203B41FA5}">
                      <a16:colId xmlns:a16="http://schemas.microsoft.com/office/drawing/2014/main" val="1200705925"/>
                    </a:ext>
                  </a:extLst>
                </a:gridCol>
                <a:gridCol w="1154446">
                  <a:extLst>
                    <a:ext uri="{9D8B030D-6E8A-4147-A177-3AD203B41FA5}">
                      <a16:colId xmlns:a16="http://schemas.microsoft.com/office/drawing/2014/main" val="1040531586"/>
                    </a:ext>
                  </a:extLst>
                </a:gridCol>
                <a:gridCol w="1354038">
                  <a:extLst>
                    <a:ext uri="{9D8B030D-6E8A-4147-A177-3AD203B41FA5}">
                      <a16:colId xmlns:a16="http://schemas.microsoft.com/office/drawing/2014/main" val="893311510"/>
                    </a:ext>
                  </a:extLst>
                </a:gridCol>
                <a:gridCol w="954854">
                  <a:extLst>
                    <a:ext uri="{9D8B030D-6E8A-4147-A177-3AD203B41FA5}">
                      <a16:colId xmlns:a16="http://schemas.microsoft.com/office/drawing/2014/main" val="1475956035"/>
                    </a:ext>
                  </a:extLst>
                </a:gridCol>
                <a:gridCol w="1154446">
                  <a:extLst>
                    <a:ext uri="{9D8B030D-6E8A-4147-A177-3AD203B41FA5}">
                      <a16:colId xmlns:a16="http://schemas.microsoft.com/office/drawing/2014/main" val="3086811912"/>
                    </a:ext>
                  </a:extLst>
                </a:gridCol>
              </a:tblGrid>
              <a:tr h="53952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 # (color)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Draw (W)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TTL below 2 orbits (min)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TTL min (min)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TTL max (min)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555478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(white)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US" sz="2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2497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82704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(aqua)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endParaRPr lang="en-US" sz="2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2605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77489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(violet)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endParaRPr lang="en-US" sz="2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2605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126348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(yellow)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endParaRPr lang="en-US" sz="2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2724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65530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(green)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en-US" sz="2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2997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207088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(red)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en-US" sz="2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3330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93627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(blue)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endParaRPr lang="en-US" sz="2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2724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994387"/>
                  </a:ext>
                </a:extLst>
              </a:tr>
              <a:tr h="3771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(orange)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endParaRPr lang="en-US" sz="2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2724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78103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E769566B-1127-DC46-691A-235A39B6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383" y="581872"/>
            <a:ext cx="4477425" cy="35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26AAFA7-683D-19EA-9531-CDAD7DBDF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382" y="4251723"/>
            <a:ext cx="10420108" cy="255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01E2B1-5ACB-64FF-6AF4-B90F7246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278" y="74331"/>
            <a:ext cx="7346315" cy="43859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Maximum Sharing Scenario</a:t>
            </a:r>
          </a:p>
        </p:txBody>
      </p:sp>
    </p:spTree>
    <p:extLst>
      <p:ext uri="{BB962C8B-B14F-4D97-AF65-F5344CB8AC3E}">
        <p14:creationId xmlns:p14="http://schemas.microsoft.com/office/powerpoint/2010/main" val="2787093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A59629-61D0-0C54-1993-657FDF0A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1" y="4810335"/>
            <a:ext cx="11459405" cy="1816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D13F8-38BC-29F5-2C98-F0ACFBBC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68" y="196596"/>
            <a:ext cx="7729728" cy="1188720"/>
          </a:xfrm>
        </p:spPr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0813-46EC-BCD4-9138-34686F0A1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1" y="1554219"/>
            <a:ext cx="11276526" cy="4663589"/>
          </a:xfrm>
        </p:spPr>
        <p:txBody>
          <a:bodyPr>
            <a:normAutofit/>
          </a:bodyPr>
          <a:lstStyle/>
          <a:p>
            <a:r>
              <a:rPr lang="en-US" sz="2200" dirty="0"/>
              <a:t>Lunar exploration happens in the dark and space-based power delivery is the solution</a:t>
            </a:r>
          </a:p>
          <a:p>
            <a:r>
              <a:rPr lang="en-US" sz="2200" dirty="0"/>
              <a:t>Power delivery will use  Time to Live (TTL) to set the priority and selection criteria to determine the target vehicle</a:t>
            </a:r>
          </a:p>
          <a:p>
            <a:r>
              <a:rPr lang="en-US" sz="2200" dirty="0"/>
              <a:t>Testing shows that multiple mission scenarios could be serviced with the designed system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9B05C-8E71-3725-FE0B-374E1DC8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25</a:t>
            </a:fld>
            <a:endParaRPr lang="de-DE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FDD9-799C-EA4B-B82F-92C4B0BA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1" y="3654173"/>
            <a:ext cx="11478305" cy="1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29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6C48-F256-B2E2-2370-5070389C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808" y="123444"/>
            <a:ext cx="7729728" cy="534924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55CF-A24E-092A-180D-A47383E5A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92" y="894588"/>
            <a:ext cx="11692128" cy="5867400"/>
          </a:xfrm>
        </p:spPr>
        <p:txBody>
          <a:bodyPr>
            <a:normAutofit fontScale="55000" lnSpcReduction="20000"/>
          </a:bodyPr>
          <a:lstStyle/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Astrobotic. (2021).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ASTROBOTIC LUNAR LANDERS Payload User’s Guide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(5.0 ed.). Astrobotic Technology.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www.astrobotic.com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/wp-content/uploads/2022/01/PUGLanders_011222.pdf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Bartels, M. (2019, October 25).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NASA Will Launch a Lunar VIPER to Hunt Moon Water in 2022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Space.com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Retrieved August 8, 2023, from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www.space.com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/nasa-viper-moon-rover-launching-in-2022.html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Chacko, A. J. (2023, August 5).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China's ambitious blueprint: Chang'e-7 seeks lunar water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Interesting Engineering. Retrieved August 8, 2023, from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interestingengineering.com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/science/chinas-ambitious-blueprint-change-7-seeks-lunar-water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ESA Heracles. (2023).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Landing on the Moon and returning home: Heracles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European Space Agency. Retrieved August 12, 2023, from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www.esa.int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Science_Exploration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Human_and_Robotic_Exploration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/Exploration/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Landing_on_the_Moon_and_returning_home_Heracles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J. (2022, July 21).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NASA Selects Draper to Fly Research to Far Side of Moon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NASA. Retrieved August 9, 2023, from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www.nasa.gov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/press-release/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nasa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-selects-draper-to-fly-research-to-far-side-of-moon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Intuitive Machines. (2022).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Lunar Access Services User's Guide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(1.4 ed.). Intuitive Machines.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www.intuitivemachines.com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/_files/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ugd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/7c27f7_458cf85ba6e94ba18f33702dc2c326af.pdf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Larson, W. J. (2015).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Space Mission Analysis and Design 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(3rd ed.). CEI Publications.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Mosher, J., &amp; Tillotson, M. (2018, April 16).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Schrödinger-Zeeman Basin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The Moon Wiki. Retrieved August 9, 2023, from http://the-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moon.us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/wiki/Schr%C3%B6dinger-Zeeman_Basin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Mosher, M., &amp; Tillotson, J. (2018, April 16).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Malapert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The Moon Wiki. Retrieved August 8, 2023, from https://the-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moon.us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/wiki/Malapert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NASA CLPS. (2023, May 24).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Commercial Lunar Payload Services Overview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NASA CLPS. Retrieved August 8, 2023, from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www.nasa.gov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/commercial-lunar-payload-services-overview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NASA VIPER. (2022, October 28).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Volatiles Investigating Polar Exploration Rover (TO 20A, VIPER)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NASA - NSSDCA. Retrieved August 8, 2023, from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nssdc.gsfc.nasa.gov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nmc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/spacecraft/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display.action?id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=VIPER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Saleh, B. E. A., &amp;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Teich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M. C. (2007).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Fundamentals of Photonics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Wiley.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Shirley, M. (2021, September 20).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We're NASA experts on the VIPER mission. Ask us anything about the water-seeking Moon rover or its landing site on the Moon! : r/space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Reddit. Retrieved August 9, 2023, from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www.reddit.com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/r/space/comments/ps4zmz/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were_nasa_experts_on_the_viper_mission_ask_us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Smith, H. (2021, November 3).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NASA, Intuitive Machines Announce Landing Site for Lunar Drill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NASA. Retrieved August 8, 2023, from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www.nasa.gov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/feature/nasa-intuitive-machines-announce-landing-site-location-for-lunar-drill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SpaceTech. (2023).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Lunar Spark - Space-Based Energy Delivery for the Lunar Surface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TU Graz Central Case Project (CCP).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Szyk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B. (2023, June 5).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Azimuth Calculator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Omni Calculator. Retrieved August 10, 2023, from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www.omnicalculator.com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/other/azimuth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Ugucinni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N. R., &amp; Tian, L. (2022, January 17).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Power Hibernation: Surviving the Extreme Cold Lunar Environment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Lunar Surface Innovation Consortium. Retrieved August 26, 2023, from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lsic.jhuapl.edu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uploadedDocs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/focus-files/1120-EE%20Monthly%20Meeting%20-%202022%2001%20January_Presentation%20-%20NASA%20Glenn.pdf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Williams, D. R. (2021, December 20).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Moon Fact Sheet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NSSDCA. Retrieved August 9, 2023, from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nssdc.gsfc.nasa.gov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/planetary/factsheet/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moonfact.html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Yong, G., &amp;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Ruihong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Y. (2023, February 1).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Announcement of Opportunity Solicitating for Payloads onboard Chang’E-7 Mission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China National Space Administration. Retrieved August 9, 2023, from http://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www.cnsa.gov.cn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english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/n6465652/n6465653/c6840870/part/6797907.pdf</a:t>
            </a:r>
            <a:endParaRPr lang="en-US" b="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1FA34-470F-7BA9-BE1C-6F8EC313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45459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CD0D00-1EEB-DE45-B7A4-0C6D3F18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674D8-3D62-834C-B3D9-52F9A79C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0023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E136B-93F4-8EF1-A793-C2CBBE6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34" y="185301"/>
            <a:ext cx="7729728" cy="1188720"/>
          </a:xfrm>
        </p:spPr>
        <p:txBody>
          <a:bodyPr/>
          <a:lstStyle/>
          <a:p>
            <a:r>
              <a:rPr lang="en-US" dirty="0"/>
              <a:t>Cyclic Operations Timeline for Power 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E2398-F053-344A-867D-6D3E9325B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641" y="3557491"/>
            <a:ext cx="7229993" cy="3289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A3B3D-26A3-2B46-9376-29BE9FA5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71" y="3568642"/>
            <a:ext cx="3563471" cy="32893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FA39-754D-FB4A-8A0D-00EFA4648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784" y="1804325"/>
            <a:ext cx="11444522" cy="4529237"/>
          </a:xfrm>
        </p:spPr>
        <p:txBody>
          <a:bodyPr>
            <a:normAutofit/>
          </a:bodyPr>
          <a:lstStyle/>
          <a:p>
            <a:r>
              <a:rPr lang="en-US" sz="2400"/>
              <a:t>Contact time is affected by vehicle location relative to the orbit ascending node </a:t>
            </a:r>
          </a:p>
          <a:p>
            <a:r>
              <a:rPr lang="en-US" sz="2400"/>
              <a:t>Direct flyover results in 14.7 min of contact time over 45 degrees elevation</a:t>
            </a:r>
          </a:p>
          <a:p>
            <a:r>
              <a:rPr lang="en-US" sz="2400"/>
              <a:t>Perpendicular locations at 80 degrees south latitude result in 10.9 min of contact time</a:t>
            </a:r>
            <a:endParaRPr lang="en-US" sz="22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229D27-25A2-D8B0-3D1D-54F17571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51200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E136B-93F4-8EF1-A793-C2CBBE6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656" y="156982"/>
            <a:ext cx="7729728" cy="1188720"/>
          </a:xfrm>
        </p:spPr>
        <p:txBody>
          <a:bodyPr/>
          <a:lstStyle/>
          <a:p>
            <a:r>
              <a:rPr lang="en-US" dirty="0"/>
              <a:t>Model System Characteristics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D03288-1511-4441-946D-395865FB5301}"/>
              </a:ext>
            </a:extLst>
          </p:cNvPr>
          <p:cNvSpPr txBox="1"/>
          <p:nvPr/>
        </p:nvSpPr>
        <p:spPr>
          <a:xfrm>
            <a:off x="8504296" y="5927608"/>
            <a:ext cx="3144550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Customer Power Draw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Gill Sans MT" panose="020B0502020104020203"/>
              </a:rPr>
              <a:t>80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 ???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042DEE-AFDD-644A-8F70-15DF1913B93F}"/>
              </a:ext>
            </a:extLst>
          </p:cNvPr>
          <p:cNvSpPr txBox="1"/>
          <p:nvPr/>
        </p:nvSpPr>
        <p:spPr>
          <a:xfrm>
            <a:off x="6480205" y="2460418"/>
            <a:ext cx="1338260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Orbit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700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</a:rPr>
              <a:t>km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D3DA19-953E-464D-9E9F-7AA239A9125B}"/>
              </a:ext>
            </a:extLst>
          </p:cNvPr>
          <p:cNvSpPr txBox="1"/>
          <p:nvPr/>
        </p:nvSpPr>
        <p:spPr>
          <a:xfrm>
            <a:off x="2727874" y="1469728"/>
            <a:ext cx="2963646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Laser Initial Diameter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30 cm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2C48C2-4DE2-6040-B525-CFF166E0BBF4}"/>
              </a:ext>
            </a:extLst>
          </p:cNvPr>
          <p:cNvSpPr txBox="1"/>
          <p:nvPr/>
        </p:nvSpPr>
        <p:spPr>
          <a:xfrm>
            <a:off x="8591527" y="3244240"/>
            <a:ext cx="2979567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>
                <a:latin typeface="Gill Sans MT" panose="020B0502020104020203"/>
              </a:rPr>
              <a:t>Power Delivery Elevation Angle</a:t>
            </a:r>
          </a:p>
          <a:p>
            <a:pPr algn="ctr">
              <a:defRPr/>
            </a:pPr>
            <a:r>
              <a:rPr lang="en-US" sz="2400">
                <a:latin typeface="Gill Sans MT" panose="020B0502020104020203"/>
              </a:rPr>
              <a:t>45 degrees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A9501D-E378-DF4F-B9E5-4AE006FBEA3B}"/>
              </a:ext>
            </a:extLst>
          </p:cNvPr>
          <p:cNvGrpSpPr/>
          <p:nvPr/>
        </p:nvGrpSpPr>
        <p:grpSpPr>
          <a:xfrm>
            <a:off x="1832873" y="5089874"/>
            <a:ext cx="5922575" cy="830997"/>
            <a:chOff x="6774949" y="5835261"/>
            <a:chExt cx="5922575" cy="8309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69D7CA-C425-E046-85E8-75B0E5616DA9}"/>
                </a:ext>
              </a:extLst>
            </p:cNvPr>
            <p:cNvSpPr/>
            <p:nvPr/>
          </p:nvSpPr>
          <p:spPr>
            <a:xfrm>
              <a:off x="11253798" y="5838455"/>
              <a:ext cx="1443726" cy="582707"/>
            </a:xfrm>
            <a:prstGeom prst="ellips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1E702A-676B-F340-B60B-D2291E0C63D4}"/>
                </a:ext>
              </a:extLst>
            </p:cNvPr>
            <p:cNvSpPr txBox="1"/>
            <p:nvPr/>
          </p:nvSpPr>
          <p:spPr>
            <a:xfrm>
              <a:off x="6774949" y="5835261"/>
              <a:ext cx="2536528" cy="8309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Receiver Diameter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latin typeface="Gill Sans MT" panose="020B0502020104020203"/>
                </a:rPr>
                <a:t>75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</a:rPr>
                <a:t> cm</a:t>
              </a:r>
              <a:endParaRPr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7ABBB4-427D-214D-94FB-08B254EABF0C}"/>
              </a:ext>
            </a:extLst>
          </p:cNvPr>
          <p:cNvSpPr txBox="1"/>
          <p:nvPr/>
        </p:nvSpPr>
        <p:spPr>
          <a:xfrm>
            <a:off x="268103" y="2895426"/>
            <a:ext cx="197271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Laser Power Output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Gill Sans MT" panose="020B0502020104020203"/>
              </a:rPr>
              <a:t>12.8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379A93-5080-5E40-BA2D-C9CAC02A1999}"/>
              </a:ext>
            </a:extLst>
          </p:cNvPr>
          <p:cNvSpPr txBox="1"/>
          <p:nvPr/>
        </p:nvSpPr>
        <p:spPr>
          <a:xfrm>
            <a:off x="83484" y="1469728"/>
            <a:ext cx="2497670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Laser Wavelength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445 </a:t>
            </a:r>
            <a:r>
              <a:rPr lang="en-US" sz="2400">
                <a:latin typeface="Gill Sans MT" panose="020B0502020104020203"/>
              </a:rPr>
              <a:t>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</a:t>
            </a:r>
            <a:endParaRPr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ill Sans MT" panose="020B0502020104020203"/>
            </a:endParaRPr>
          </a:p>
        </p:txBody>
      </p:sp>
      <p:grpSp>
        <p:nvGrpSpPr>
          <p:cNvPr id="30" name="Group 22">
            <a:extLst>
              <a:ext uri="{FF2B5EF4-FFF2-40B4-BE49-F238E27FC236}">
                <a16:creationId xmlns:a16="http://schemas.microsoft.com/office/drawing/2014/main" id="{91AE6EE9-870E-AE4B-B57F-90718A70C7AF}"/>
              </a:ext>
            </a:extLst>
          </p:cNvPr>
          <p:cNvGrpSpPr/>
          <p:nvPr/>
        </p:nvGrpSpPr>
        <p:grpSpPr>
          <a:xfrm>
            <a:off x="2597416" y="2436818"/>
            <a:ext cx="6797331" cy="3483540"/>
            <a:chOff x="2984171" y="2216532"/>
            <a:chExt cx="6797331" cy="3483540"/>
          </a:xfrm>
        </p:grpSpPr>
        <p:cxnSp>
          <p:nvCxnSpPr>
            <p:cNvPr id="31" name="Straight Connector 9">
              <a:extLst>
                <a:ext uri="{FF2B5EF4-FFF2-40B4-BE49-F238E27FC236}">
                  <a16:creationId xmlns:a16="http://schemas.microsoft.com/office/drawing/2014/main" id="{50115775-300B-B94D-AE5B-1B26E98312AF}"/>
                </a:ext>
              </a:extLst>
            </p:cNvPr>
            <p:cNvCxnSpPr>
              <a:cxnSpLocks/>
              <a:stCxn id="34" idx="7"/>
              <a:endCxn id="33" idx="7"/>
            </p:cNvCxnSpPr>
            <p:nvPr/>
          </p:nvCxnSpPr>
          <p:spPr>
            <a:xfrm flipH="1" flipV="1">
              <a:off x="3158634" y="2242836"/>
              <a:ext cx="6066685" cy="2355369"/>
            </a:xfrm>
            <a:prstGeom prst="line">
              <a:avLst/>
            </a:prstGeom>
            <a:ln>
              <a:solidFill>
                <a:srgbClr val="0033FF"/>
              </a:solidFill>
            </a:ln>
            <a:effectLst>
              <a:glow rad="171040">
                <a:srgbClr val="0033F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0">
              <a:extLst>
                <a:ext uri="{FF2B5EF4-FFF2-40B4-BE49-F238E27FC236}">
                  <a16:creationId xmlns:a16="http://schemas.microsoft.com/office/drawing/2014/main" id="{B8AB931B-5407-3441-9460-C8918102043C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 flipV="1">
              <a:off x="3014104" y="2369845"/>
              <a:ext cx="3079794" cy="2909739"/>
            </a:xfrm>
            <a:prstGeom prst="line">
              <a:avLst/>
            </a:prstGeom>
            <a:ln>
              <a:solidFill>
                <a:srgbClr val="0033FF"/>
              </a:solidFill>
            </a:ln>
            <a:effectLst>
              <a:glow rad="171040">
                <a:srgbClr val="0033F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E98CDE-8294-B146-A417-E5BEF17D0710}"/>
                </a:ext>
              </a:extLst>
            </p:cNvPr>
            <p:cNvSpPr/>
            <p:nvPr/>
          </p:nvSpPr>
          <p:spPr>
            <a:xfrm>
              <a:off x="2984171" y="2216532"/>
              <a:ext cx="204396" cy="179617"/>
            </a:xfrm>
            <a:prstGeom prst="ellipse">
              <a:avLst/>
            </a:prstGeom>
            <a:solidFill>
              <a:srgbClr val="0033FF"/>
            </a:solidFill>
            <a:ln>
              <a:solidFill>
                <a:srgbClr val="0033FF"/>
              </a:solidFill>
            </a:ln>
            <a:effectLst>
              <a:glow rad="171040">
                <a:srgbClr val="0033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E3EDC3-5903-AB4C-A3FE-7DD46287AF94}"/>
                </a:ext>
              </a:extLst>
            </p:cNvPr>
            <p:cNvSpPr/>
            <p:nvPr/>
          </p:nvSpPr>
          <p:spPr>
            <a:xfrm>
              <a:off x="5983645" y="4409154"/>
              <a:ext cx="3797857" cy="1290918"/>
            </a:xfrm>
            <a:prstGeom prst="ellipse">
              <a:avLst/>
            </a:prstGeom>
            <a:solidFill>
              <a:srgbClr val="0033FF">
                <a:alpha val="46245"/>
              </a:srgbClr>
            </a:solidFill>
            <a:ln>
              <a:solidFill>
                <a:srgbClr val="0033FF"/>
              </a:solidFill>
            </a:ln>
            <a:effectLst>
              <a:glow rad="171040">
                <a:srgbClr val="0033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37D791-2331-E1DC-CED6-C4E16E6B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9607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5DAD8-C376-D8BD-0EE1-F2947C5E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76" y="27622"/>
            <a:ext cx="9831172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85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7066-C90B-4214-C14D-5F8282BA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29" y="92069"/>
            <a:ext cx="9436757" cy="1188720"/>
          </a:xfrm>
        </p:spPr>
        <p:txBody>
          <a:bodyPr/>
          <a:lstStyle/>
          <a:p>
            <a:r>
              <a:rPr lang="en-US" dirty="0"/>
              <a:t>Continuous Usable Energy - Variability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0BEE5-D304-1E53-F1E3-1E2339E47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30</a:t>
            </a:fld>
            <a:endParaRPr lang="de-DE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3C7759-4CB4-26F5-C84B-8E60853D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385" y="1406960"/>
            <a:ext cx="2890565" cy="1260911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dirty="0"/>
              <a:t>Vehicle Latitude: 80° S</a:t>
            </a:r>
          </a:p>
          <a:p>
            <a:pPr marL="0" indent="0" algn="r">
              <a:buNone/>
            </a:pPr>
            <a:r>
              <a:rPr lang="en-US" dirty="0"/>
              <a:t>Continuous Power: 143 W </a:t>
            </a:r>
          </a:p>
          <a:p>
            <a:pPr marL="0" indent="0" algn="r">
              <a:buNone/>
            </a:pPr>
            <a:r>
              <a:rPr lang="en-US" dirty="0"/>
              <a:t>TTL Variability:  +/- 1500 min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B2F4F4-914E-CCA1-26F1-C3C994EB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47" y="1406960"/>
            <a:ext cx="5035888" cy="1260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E6BC2D-E91B-C05C-F13E-38827D38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447" y="2797500"/>
            <a:ext cx="5035888" cy="124342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30EDAB-8378-6AD4-EB42-E1BA48B91895}"/>
              </a:ext>
            </a:extLst>
          </p:cNvPr>
          <p:cNvSpPr txBox="1">
            <a:spLocks/>
          </p:cNvSpPr>
          <p:nvPr/>
        </p:nvSpPr>
        <p:spPr>
          <a:xfrm>
            <a:off x="1115384" y="2794632"/>
            <a:ext cx="2890566" cy="1260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Vehicle Latitude: 82.5° 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Continuous Power: 165 W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TTL Variability: +/- 700 min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E113AA-2615-2DD8-CFF6-81645C27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47" y="4170557"/>
            <a:ext cx="5102753" cy="126091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550AAF-B478-0D37-3B63-76BA63A879E2}"/>
              </a:ext>
            </a:extLst>
          </p:cNvPr>
          <p:cNvSpPr txBox="1">
            <a:spLocks/>
          </p:cNvSpPr>
          <p:nvPr/>
        </p:nvSpPr>
        <p:spPr>
          <a:xfrm>
            <a:off x="1115384" y="4182304"/>
            <a:ext cx="2890566" cy="1260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Vehicle Latitude: 85° 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Continuous Power: 180 W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TTL Variability: +/- 350 min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4B90A3-6154-B7B3-E6F4-A9E33E115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447" y="5561097"/>
            <a:ext cx="5102753" cy="126979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EC3A6E-5C53-27D6-229A-A918F473AF60}"/>
              </a:ext>
            </a:extLst>
          </p:cNvPr>
          <p:cNvSpPr txBox="1">
            <a:spLocks/>
          </p:cNvSpPr>
          <p:nvPr/>
        </p:nvSpPr>
        <p:spPr>
          <a:xfrm>
            <a:off x="1115384" y="5569977"/>
            <a:ext cx="2890566" cy="1260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Vehicle Latitude: 87.5° 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Continuous Power: 188 W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TTL Variability: +/- 150 min </a:t>
            </a:r>
          </a:p>
        </p:txBody>
      </p:sp>
    </p:spTree>
    <p:extLst>
      <p:ext uri="{BB962C8B-B14F-4D97-AF65-F5344CB8AC3E}">
        <p14:creationId xmlns:p14="http://schemas.microsoft.com/office/powerpoint/2010/main" val="2951075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C83799F-0668-6A43-B9A8-DA7121BB7E31}"/>
              </a:ext>
            </a:extLst>
          </p:cNvPr>
          <p:cNvSpPr/>
          <p:nvPr/>
        </p:nvSpPr>
        <p:spPr>
          <a:xfrm>
            <a:off x="3816645" y="4323332"/>
            <a:ext cx="3001053" cy="13255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Beam Characteristics Model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E5A630-D6A3-A84A-9686-75F0209EF8AA}"/>
              </a:ext>
            </a:extLst>
          </p:cNvPr>
          <p:cNvSpPr/>
          <p:nvPr/>
        </p:nvSpPr>
        <p:spPr>
          <a:xfrm>
            <a:off x="7148827" y="90619"/>
            <a:ext cx="3068051" cy="59580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Space-Based Power Delivery Satellite Model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881611E-F0C8-AD43-81EF-EE656A19AF75}"/>
              </a:ext>
            </a:extLst>
          </p:cNvPr>
          <p:cNvSpPr/>
          <p:nvPr/>
        </p:nvSpPr>
        <p:spPr>
          <a:xfrm>
            <a:off x="3841945" y="51345"/>
            <a:ext cx="3054882" cy="6778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Lunar Surface Vehicle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FF0D-57F3-A4CC-BA75-F831ADF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31</a:t>
            </a:fld>
            <a:endParaRPr lang="de-DE" noProof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7A7EE5-3573-2CCA-C9DF-1B9159F8D0B5}"/>
              </a:ext>
            </a:extLst>
          </p:cNvPr>
          <p:cNvSpPr/>
          <p:nvPr/>
        </p:nvSpPr>
        <p:spPr>
          <a:xfrm>
            <a:off x="323970" y="93029"/>
            <a:ext cx="3068051" cy="6428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Operational Simulation Environment Model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E07B272-2F2F-B1AE-4BFC-EFFEC7707A3D}"/>
              </a:ext>
            </a:extLst>
          </p:cNvPr>
          <p:cNvSpPr/>
          <p:nvPr/>
        </p:nvSpPr>
        <p:spPr>
          <a:xfrm>
            <a:off x="7377990" y="1420511"/>
            <a:ext cx="273949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Solar Array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A5A6BC2-3161-F81F-4E8E-E86619D3FF7C}"/>
              </a:ext>
            </a:extLst>
          </p:cNvPr>
          <p:cNvSpPr/>
          <p:nvPr/>
        </p:nvSpPr>
        <p:spPr>
          <a:xfrm>
            <a:off x="7420410" y="2780357"/>
            <a:ext cx="269707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EPS and Battery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2B766B-B758-5B00-CB0F-9BF1B918226C}"/>
              </a:ext>
            </a:extLst>
          </p:cNvPr>
          <p:cNvSpPr/>
          <p:nvPr/>
        </p:nvSpPr>
        <p:spPr>
          <a:xfrm>
            <a:off x="7340231" y="4001244"/>
            <a:ext cx="2777249" cy="137283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Laser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38B863B-88E4-CD2D-A13F-8DA24AB28318}"/>
              </a:ext>
            </a:extLst>
          </p:cNvPr>
          <p:cNvSpPr/>
          <p:nvPr/>
        </p:nvSpPr>
        <p:spPr>
          <a:xfrm>
            <a:off x="7340231" y="5696170"/>
            <a:ext cx="2746853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Delivery Algorithm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54321A0-159B-B467-C7AE-DFFED509614B}"/>
              </a:ext>
            </a:extLst>
          </p:cNvPr>
          <p:cNvSpPr/>
          <p:nvPr/>
        </p:nvSpPr>
        <p:spPr>
          <a:xfrm>
            <a:off x="3978480" y="1877711"/>
            <a:ext cx="2786430" cy="9385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Laser Panel Receiver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431CB5-21BC-E55F-E456-38FC2D36C16E}"/>
              </a:ext>
            </a:extLst>
          </p:cNvPr>
          <p:cNvSpPr/>
          <p:nvPr/>
        </p:nvSpPr>
        <p:spPr>
          <a:xfrm>
            <a:off x="3978480" y="2883755"/>
            <a:ext cx="2777249" cy="9385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EPS and Battery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BBA40E0-6B1B-B1DE-AF41-39F4558D30F2}"/>
              </a:ext>
            </a:extLst>
          </p:cNvPr>
          <p:cNvSpPr/>
          <p:nvPr/>
        </p:nvSpPr>
        <p:spPr>
          <a:xfrm>
            <a:off x="3987662" y="845763"/>
            <a:ext cx="2777248" cy="9385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Solar Array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9286056-8239-999E-C8E1-4CDFA1E17535}"/>
              </a:ext>
            </a:extLst>
          </p:cNvPr>
          <p:cNvSpPr/>
          <p:nvPr/>
        </p:nvSpPr>
        <p:spPr>
          <a:xfrm>
            <a:off x="497571" y="1607235"/>
            <a:ext cx="2566842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Sun Illumination Model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D1FD324-5B39-7469-A6E8-955C1D1BB7E8}"/>
              </a:ext>
            </a:extLst>
          </p:cNvPr>
          <p:cNvSpPr/>
          <p:nvPr/>
        </p:nvSpPr>
        <p:spPr>
          <a:xfrm>
            <a:off x="509890" y="5124158"/>
            <a:ext cx="2566840" cy="15362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Satellite Orbit Model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C5563CB-897D-70C7-6397-599A87B20214}"/>
              </a:ext>
            </a:extLst>
          </p:cNvPr>
          <p:cNvSpPr/>
          <p:nvPr/>
        </p:nvSpPr>
        <p:spPr>
          <a:xfrm>
            <a:off x="516864" y="3051970"/>
            <a:ext cx="2566841" cy="13290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Vehicle Location Model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8798B84-88FE-C8BA-AE47-44A7CFBCF117}"/>
              </a:ext>
            </a:extLst>
          </p:cNvPr>
          <p:cNvSpPr txBox="1"/>
          <p:nvPr/>
        </p:nvSpPr>
        <p:spPr>
          <a:xfrm>
            <a:off x="7568527" y="1867982"/>
            <a:ext cx="2446174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Solar Array Power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17375B-A965-9E3C-AEE0-4B57CE6CDE96}"/>
              </a:ext>
            </a:extLst>
          </p:cNvPr>
          <p:cNvSpPr txBox="1"/>
          <p:nvPr/>
        </p:nvSpPr>
        <p:spPr>
          <a:xfrm>
            <a:off x="7502405" y="4416204"/>
            <a:ext cx="2512298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Laser Power Draw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16A48E-62E0-5B47-0521-5B9B128009D4}"/>
              </a:ext>
            </a:extLst>
          </p:cNvPr>
          <p:cNvSpPr txBox="1"/>
          <p:nvPr/>
        </p:nvSpPr>
        <p:spPr>
          <a:xfrm>
            <a:off x="3933469" y="4754826"/>
            <a:ext cx="2738751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Elevation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989A1BC-3E8C-2846-175E-6B9EB9C7BD28}"/>
              </a:ext>
            </a:extLst>
          </p:cNvPr>
          <p:cNvSpPr txBox="1"/>
          <p:nvPr/>
        </p:nvSpPr>
        <p:spPr>
          <a:xfrm>
            <a:off x="4228479" y="1299462"/>
            <a:ext cx="237027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Solar Array Power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88565BD-2210-7E29-14B5-BE6F6A812160}"/>
              </a:ext>
            </a:extLst>
          </p:cNvPr>
          <p:cNvSpPr txBox="1"/>
          <p:nvPr/>
        </p:nvSpPr>
        <p:spPr>
          <a:xfrm>
            <a:off x="4162044" y="2306274"/>
            <a:ext cx="2414828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Receiver Output Power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C1E7C52-07F6-958F-8895-D157B7ADD89F}"/>
              </a:ext>
            </a:extLst>
          </p:cNvPr>
          <p:cNvSpPr txBox="1"/>
          <p:nvPr/>
        </p:nvSpPr>
        <p:spPr>
          <a:xfrm>
            <a:off x="7600906" y="3213081"/>
            <a:ext cx="241379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Battery Charge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E5DA15B-E034-50D7-9823-A05E7A78280F}"/>
              </a:ext>
            </a:extLst>
          </p:cNvPr>
          <p:cNvSpPr txBox="1"/>
          <p:nvPr/>
        </p:nvSpPr>
        <p:spPr>
          <a:xfrm>
            <a:off x="7509710" y="6136768"/>
            <a:ext cx="244617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Laser 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31107AF-CA5A-AE8B-57AB-003AC06C366D}"/>
              </a:ext>
            </a:extLst>
          </p:cNvPr>
          <p:cNvSpPr txBox="1"/>
          <p:nvPr/>
        </p:nvSpPr>
        <p:spPr>
          <a:xfrm>
            <a:off x="671774" y="2087012"/>
            <a:ext cx="228645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Sun Angle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7E0CFC-6C61-B961-EA5B-C8A37BA22DB9}"/>
              </a:ext>
            </a:extLst>
          </p:cNvPr>
          <p:cNvSpPr txBox="1"/>
          <p:nvPr/>
        </p:nvSpPr>
        <p:spPr>
          <a:xfrm>
            <a:off x="671774" y="3911291"/>
            <a:ext cx="228645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Vehicle (Lat, Long)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C48D8A6-6489-3D3F-92E1-9BC54F1F7190}"/>
              </a:ext>
            </a:extLst>
          </p:cNvPr>
          <p:cNvSpPr txBox="1"/>
          <p:nvPr/>
        </p:nvSpPr>
        <p:spPr>
          <a:xfrm>
            <a:off x="626966" y="6134621"/>
            <a:ext cx="2343032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Satellite (Lat, Long)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2CD273C-7E42-D594-4CC5-97B85EAEB961}"/>
              </a:ext>
            </a:extLst>
          </p:cNvPr>
          <p:cNvSpPr txBox="1"/>
          <p:nvPr/>
        </p:nvSpPr>
        <p:spPr>
          <a:xfrm>
            <a:off x="3933472" y="5191684"/>
            <a:ext cx="2738748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Beam Intensity (Range)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DD3476-5108-9C4E-655F-95643955FF15}"/>
              </a:ext>
            </a:extLst>
          </p:cNvPr>
          <p:cNvSpPr txBox="1"/>
          <p:nvPr/>
        </p:nvSpPr>
        <p:spPr>
          <a:xfrm>
            <a:off x="7502405" y="4854590"/>
            <a:ext cx="2512297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Beam Divergence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CE1D08-4354-5440-8873-6C6AC1B1C8C3}"/>
              </a:ext>
            </a:extLst>
          </p:cNvPr>
          <p:cNvSpPr txBox="1"/>
          <p:nvPr/>
        </p:nvSpPr>
        <p:spPr>
          <a:xfrm>
            <a:off x="671775" y="3498021"/>
            <a:ext cx="228645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Night / In Shadow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67E20E4-C3FE-4456-5831-D7E97831C6ED}"/>
              </a:ext>
            </a:extLst>
          </p:cNvPr>
          <p:cNvSpPr txBox="1"/>
          <p:nvPr/>
        </p:nvSpPr>
        <p:spPr>
          <a:xfrm>
            <a:off x="623047" y="5675940"/>
            <a:ext cx="235447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Orbit Anomaly</a:t>
            </a:r>
          </a:p>
        </p:txBody>
      </p: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CA4A0E4E-B292-1F72-8CED-845DDA4F2DE9}"/>
              </a:ext>
            </a:extLst>
          </p:cNvPr>
          <p:cNvCxnSpPr>
            <a:cxnSpLocks/>
            <a:stCxn id="52" idx="3"/>
            <a:endCxn id="72" idx="1"/>
          </p:cNvCxnSpPr>
          <p:nvPr/>
        </p:nvCxnSpPr>
        <p:spPr>
          <a:xfrm flipV="1">
            <a:off x="2958230" y="1315022"/>
            <a:ext cx="1029432" cy="236766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9B31B669-A2E3-DB52-672A-7B9C7D106756}"/>
              </a:ext>
            </a:extLst>
          </p:cNvPr>
          <p:cNvCxnSpPr>
            <a:cxnSpLocks/>
            <a:stCxn id="101" idx="3"/>
            <a:endCxn id="43" idx="3"/>
          </p:cNvCxnSpPr>
          <p:nvPr/>
        </p:nvCxnSpPr>
        <p:spPr>
          <a:xfrm>
            <a:off x="6598749" y="1484128"/>
            <a:ext cx="156980" cy="1868886"/>
          </a:xfrm>
          <a:prstGeom prst="bentConnector3">
            <a:avLst>
              <a:gd name="adj1" fmla="val 245624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54">
            <a:extLst>
              <a:ext uri="{FF2B5EF4-FFF2-40B4-BE49-F238E27FC236}">
                <a16:creationId xmlns:a16="http://schemas.microsoft.com/office/drawing/2014/main" id="{D917D59D-0CDC-F103-67AC-AE884EA7A130}"/>
              </a:ext>
            </a:extLst>
          </p:cNvPr>
          <p:cNvCxnSpPr>
            <a:cxnSpLocks/>
            <a:stCxn id="102" idx="3"/>
            <a:endCxn id="43" idx="3"/>
          </p:cNvCxnSpPr>
          <p:nvPr/>
        </p:nvCxnSpPr>
        <p:spPr>
          <a:xfrm>
            <a:off x="6576872" y="2490940"/>
            <a:ext cx="178857" cy="862074"/>
          </a:xfrm>
          <a:prstGeom prst="bentConnector3">
            <a:avLst>
              <a:gd name="adj1" fmla="val 227812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9152E1F2-650D-23AF-77F4-CDE05061789B}"/>
              </a:ext>
            </a:extLst>
          </p:cNvPr>
          <p:cNvSpPr txBox="1"/>
          <p:nvPr/>
        </p:nvSpPr>
        <p:spPr>
          <a:xfrm>
            <a:off x="4150017" y="3317682"/>
            <a:ext cx="2406349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Battery Charge</a:t>
            </a:r>
          </a:p>
        </p:txBody>
      </p:sp>
      <p:cxnSp>
        <p:nvCxnSpPr>
          <p:cNvPr id="153" name="Straight Arrow Connector 54">
            <a:extLst>
              <a:ext uri="{FF2B5EF4-FFF2-40B4-BE49-F238E27FC236}">
                <a16:creationId xmlns:a16="http://schemas.microsoft.com/office/drawing/2014/main" id="{E2065E3B-C235-7571-2940-1A65BD085A8A}"/>
              </a:ext>
            </a:extLst>
          </p:cNvPr>
          <p:cNvCxnSpPr>
            <a:cxnSpLocks/>
            <a:stCxn id="91" idx="1"/>
            <a:endCxn id="42" idx="1"/>
          </p:cNvCxnSpPr>
          <p:nvPr/>
        </p:nvCxnSpPr>
        <p:spPr>
          <a:xfrm rot="10800000" flipH="1">
            <a:off x="3933468" y="2346970"/>
            <a:ext cx="45011" cy="2592522"/>
          </a:xfrm>
          <a:prstGeom prst="bentConnector3">
            <a:avLst>
              <a:gd name="adj1" fmla="val -507876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54">
            <a:extLst>
              <a:ext uri="{FF2B5EF4-FFF2-40B4-BE49-F238E27FC236}">
                <a16:creationId xmlns:a16="http://schemas.microsoft.com/office/drawing/2014/main" id="{6328BB58-DC2E-8BD3-BEAF-95AF0A367973}"/>
              </a:ext>
            </a:extLst>
          </p:cNvPr>
          <p:cNvCxnSpPr>
            <a:cxnSpLocks/>
            <a:stCxn id="117" idx="1"/>
            <a:endCxn id="42" idx="1"/>
          </p:cNvCxnSpPr>
          <p:nvPr/>
        </p:nvCxnSpPr>
        <p:spPr>
          <a:xfrm rot="10800000" flipH="1">
            <a:off x="3933472" y="2346970"/>
            <a:ext cx="45008" cy="3029380"/>
          </a:xfrm>
          <a:prstGeom prst="bentConnector3">
            <a:avLst>
              <a:gd name="adj1" fmla="val -507910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54">
            <a:extLst>
              <a:ext uri="{FF2B5EF4-FFF2-40B4-BE49-F238E27FC236}">
                <a16:creationId xmlns:a16="http://schemas.microsoft.com/office/drawing/2014/main" id="{CC300756-CA13-7746-BD68-1AC7D2938CFE}"/>
              </a:ext>
            </a:extLst>
          </p:cNvPr>
          <p:cNvCxnSpPr>
            <a:cxnSpLocks/>
            <a:stCxn id="91" idx="3"/>
            <a:endCxn id="39" idx="1"/>
          </p:cNvCxnSpPr>
          <p:nvPr/>
        </p:nvCxnSpPr>
        <p:spPr>
          <a:xfrm>
            <a:off x="6672220" y="4939492"/>
            <a:ext cx="668011" cy="121387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54">
            <a:extLst>
              <a:ext uri="{FF2B5EF4-FFF2-40B4-BE49-F238E27FC236}">
                <a16:creationId xmlns:a16="http://schemas.microsoft.com/office/drawing/2014/main" id="{AC33EA8A-2969-F211-4349-7F3F8F9D68D8}"/>
              </a:ext>
            </a:extLst>
          </p:cNvPr>
          <p:cNvCxnSpPr>
            <a:cxnSpLocks/>
            <a:stCxn id="118" idx="1"/>
            <a:endCxn id="46" idx="0"/>
          </p:cNvCxnSpPr>
          <p:nvPr/>
        </p:nvCxnSpPr>
        <p:spPr>
          <a:xfrm rot="10800000">
            <a:off x="5317173" y="4323332"/>
            <a:ext cx="2185233" cy="715924"/>
          </a:xfrm>
          <a:prstGeom prst="bentConnector4">
            <a:avLst>
              <a:gd name="adj1" fmla="val 15667"/>
              <a:gd name="adj2" fmla="val 131931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54">
            <a:extLst>
              <a:ext uri="{FF2B5EF4-FFF2-40B4-BE49-F238E27FC236}">
                <a16:creationId xmlns:a16="http://schemas.microsoft.com/office/drawing/2014/main" id="{A9A93841-3D9D-B152-F358-BA87FD0C4C48}"/>
              </a:ext>
            </a:extLst>
          </p:cNvPr>
          <p:cNvCxnSpPr>
            <a:cxnSpLocks/>
            <a:stCxn id="106" idx="3"/>
            <a:endCxn id="38" idx="2"/>
          </p:cNvCxnSpPr>
          <p:nvPr/>
        </p:nvCxnSpPr>
        <p:spPr>
          <a:xfrm flipH="1" flipV="1">
            <a:off x="8728856" y="5374082"/>
            <a:ext cx="1227030" cy="947352"/>
          </a:xfrm>
          <a:prstGeom prst="bentConnector4">
            <a:avLst>
              <a:gd name="adj1" fmla="val -18630"/>
              <a:gd name="adj2" fmla="val 75833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6604416E-AE55-FC3F-B046-DC98333ADBA0}"/>
              </a:ext>
            </a:extLst>
          </p:cNvPr>
          <p:cNvCxnSpPr>
            <a:cxnSpLocks/>
            <a:stCxn id="83" idx="3"/>
            <a:endCxn id="37" idx="2"/>
          </p:cNvCxnSpPr>
          <p:nvPr/>
        </p:nvCxnSpPr>
        <p:spPr>
          <a:xfrm flipH="1" flipV="1">
            <a:off x="8768945" y="3694757"/>
            <a:ext cx="1245758" cy="906113"/>
          </a:xfrm>
          <a:prstGeom prst="bentConnector4">
            <a:avLst>
              <a:gd name="adj1" fmla="val -18350"/>
              <a:gd name="adj2" fmla="val 78303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6C2D9ECC-22E3-81D5-97F0-87FE29F1951F}"/>
              </a:ext>
            </a:extLst>
          </p:cNvPr>
          <p:cNvCxnSpPr>
            <a:cxnSpLocks/>
            <a:stCxn id="37" idx="0"/>
            <a:endCxn id="82" idx="3"/>
          </p:cNvCxnSpPr>
          <p:nvPr/>
        </p:nvCxnSpPr>
        <p:spPr>
          <a:xfrm rot="5400000" flipH="1" flipV="1">
            <a:off x="9027969" y="1793625"/>
            <a:ext cx="727709" cy="1245756"/>
          </a:xfrm>
          <a:prstGeom prst="bentConnector4">
            <a:avLst>
              <a:gd name="adj1" fmla="val 37312"/>
              <a:gd name="adj2" fmla="val 118350"/>
            </a:avLst>
          </a:prstGeom>
          <a:ln w="38100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54">
            <a:extLst>
              <a:ext uri="{FF2B5EF4-FFF2-40B4-BE49-F238E27FC236}">
                <a16:creationId xmlns:a16="http://schemas.microsoft.com/office/drawing/2014/main" id="{442172E3-377C-788B-D947-0305E1ABA80A}"/>
              </a:ext>
            </a:extLst>
          </p:cNvPr>
          <p:cNvCxnSpPr>
            <a:cxnSpLocks/>
            <a:stCxn id="116" idx="3"/>
            <a:endCxn id="46" idx="2"/>
          </p:cNvCxnSpPr>
          <p:nvPr/>
        </p:nvCxnSpPr>
        <p:spPr>
          <a:xfrm flipV="1">
            <a:off x="2969998" y="5648840"/>
            <a:ext cx="2347174" cy="67044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54">
            <a:extLst>
              <a:ext uri="{FF2B5EF4-FFF2-40B4-BE49-F238E27FC236}">
                <a16:creationId xmlns:a16="http://schemas.microsoft.com/office/drawing/2014/main" id="{AA4D745A-ABA8-93C5-9255-588EF67A6B71}"/>
              </a:ext>
            </a:extLst>
          </p:cNvPr>
          <p:cNvCxnSpPr>
            <a:cxnSpLocks/>
            <a:stCxn id="119" idx="1"/>
            <a:endCxn id="39" idx="2"/>
          </p:cNvCxnSpPr>
          <p:nvPr/>
        </p:nvCxnSpPr>
        <p:spPr>
          <a:xfrm rot="10800000" flipH="1" flipV="1">
            <a:off x="623046" y="5860606"/>
            <a:ext cx="8090611" cy="749964"/>
          </a:xfrm>
          <a:prstGeom prst="bentConnector4">
            <a:avLst>
              <a:gd name="adj1" fmla="val -4419"/>
              <a:gd name="adj2" fmla="val 125792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DF0834-E51C-A24F-9D0B-6EE278B8FA91}"/>
              </a:ext>
            </a:extLst>
          </p:cNvPr>
          <p:cNvCxnSpPr>
            <a:cxnSpLocks/>
            <a:stCxn id="114" idx="3"/>
            <a:endCxn id="75" idx="0"/>
          </p:cNvCxnSpPr>
          <p:nvPr/>
        </p:nvCxnSpPr>
        <p:spPr>
          <a:xfrm flipH="1">
            <a:off x="1800285" y="2271678"/>
            <a:ext cx="1157945" cy="780292"/>
          </a:xfrm>
          <a:prstGeom prst="bentConnector4">
            <a:avLst>
              <a:gd name="adj1" fmla="val -19742"/>
              <a:gd name="adj2" fmla="val 61833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54">
            <a:extLst>
              <a:ext uri="{FF2B5EF4-FFF2-40B4-BE49-F238E27FC236}">
                <a16:creationId xmlns:a16="http://schemas.microsoft.com/office/drawing/2014/main" id="{D6661886-FE12-B23D-BFC4-C0084FF2CD23}"/>
              </a:ext>
            </a:extLst>
          </p:cNvPr>
          <p:cNvCxnSpPr>
            <a:cxnSpLocks/>
            <a:stCxn id="115" idx="3"/>
            <a:endCxn id="46" idx="0"/>
          </p:cNvCxnSpPr>
          <p:nvPr/>
        </p:nvCxnSpPr>
        <p:spPr>
          <a:xfrm>
            <a:off x="2958229" y="4095957"/>
            <a:ext cx="2358943" cy="22737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54">
            <a:extLst>
              <a:ext uri="{FF2B5EF4-FFF2-40B4-BE49-F238E27FC236}">
                <a16:creationId xmlns:a16="http://schemas.microsoft.com/office/drawing/2014/main" id="{ABC761A6-356D-1D06-CE76-F9A042B62BE0}"/>
              </a:ext>
            </a:extLst>
          </p:cNvPr>
          <p:cNvCxnSpPr>
            <a:cxnSpLocks/>
            <a:stCxn id="106" idx="1"/>
            <a:endCxn id="46" idx="2"/>
          </p:cNvCxnSpPr>
          <p:nvPr/>
        </p:nvCxnSpPr>
        <p:spPr>
          <a:xfrm rot="10800000">
            <a:off x="5317172" y="5648840"/>
            <a:ext cx="2192538" cy="67259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57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9EF66-1AB2-F424-C629-2A3AB8705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85" y="122663"/>
            <a:ext cx="9913435" cy="825191"/>
          </a:xfrm>
        </p:spPr>
        <p:txBody>
          <a:bodyPr>
            <a:normAutofit/>
          </a:bodyPr>
          <a:lstStyle/>
          <a:p>
            <a:r>
              <a:rPr lang="en-US" dirty="0"/>
              <a:t>Delivered Energy and Adequate Capacity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9B3639-7A20-2C77-D64A-34DDEB0869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101" y="1070670"/>
          <a:ext cx="12002426" cy="19598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01216">
                  <a:extLst>
                    <a:ext uri="{9D8B030D-6E8A-4147-A177-3AD203B41FA5}">
                      <a16:colId xmlns:a16="http://schemas.microsoft.com/office/drawing/2014/main" val="3990248745"/>
                    </a:ext>
                  </a:extLst>
                </a:gridCol>
                <a:gridCol w="1200242">
                  <a:extLst>
                    <a:ext uri="{9D8B030D-6E8A-4147-A177-3AD203B41FA5}">
                      <a16:colId xmlns:a16="http://schemas.microsoft.com/office/drawing/2014/main" val="4053115179"/>
                    </a:ext>
                  </a:extLst>
                </a:gridCol>
                <a:gridCol w="1200242">
                  <a:extLst>
                    <a:ext uri="{9D8B030D-6E8A-4147-A177-3AD203B41FA5}">
                      <a16:colId xmlns:a16="http://schemas.microsoft.com/office/drawing/2014/main" val="1065022142"/>
                    </a:ext>
                  </a:extLst>
                </a:gridCol>
                <a:gridCol w="1200242">
                  <a:extLst>
                    <a:ext uri="{9D8B030D-6E8A-4147-A177-3AD203B41FA5}">
                      <a16:colId xmlns:a16="http://schemas.microsoft.com/office/drawing/2014/main" val="392937840"/>
                    </a:ext>
                  </a:extLst>
                </a:gridCol>
                <a:gridCol w="1200242">
                  <a:extLst>
                    <a:ext uri="{9D8B030D-6E8A-4147-A177-3AD203B41FA5}">
                      <a16:colId xmlns:a16="http://schemas.microsoft.com/office/drawing/2014/main" val="843812208"/>
                    </a:ext>
                  </a:extLst>
                </a:gridCol>
                <a:gridCol w="1200242">
                  <a:extLst>
                    <a:ext uri="{9D8B030D-6E8A-4147-A177-3AD203B41FA5}">
                      <a16:colId xmlns:a16="http://schemas.microsoft.com/office/drawing/2014/main" val="1805750999"/>
                    </a:ext>
                  </a:extLst>
                </a:gridCol>
              </a:tblGrid>
              <a:tr h="3448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Vehicle Location (latitude)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90° S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87.5° S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85° S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82.5° S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80° S</a:t>
                      </a:r>
                      <a:endParaRPr lang="en-US" sz="1800">
                        <a:effectLst/>
                      </a:endParaRPr>
                    </a:p>
                  </a:txBody>
                  <a:tcPr marL="55711" marR="55711" marT="55711" marB="55711"/>
                </a:tc>
                <a:extLst>
                  <a:ext uri="{0D108BD9-81ED-4DB2-BD59-A6C34878D82A}">
                    <a16:rowId xmlns:a16="http://schemas.microsoft.com/office/drawing/2014/main" val="3782080552"/>
                  </a:ext>
                </a:extLst>
              </a:tr>
              <a:tr h="3448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Delivered Energy Efficiency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2.74%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2.72%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2.65%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2.55%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2.45%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extLst>
                  <a:ext uri="{0D108BD9-81ED-4DB2-BD59-A6C34878D82A}">
                    <a16:rowId xmlns:a16="http://schemas.microsoft.com/office/drawing/2014/main" val="2515250342"/>
                  </a:ext>
                </a:extLst>
              </a:tr>
              <a:tr h="356844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Minimum Energy Delivered / Sat / Orbit (kWh)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280 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02116668"/>
                  </a:ext>
                </a:extLst>
              </a:tr>
              <a:tr h="3448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Average Energy Delivered / Sat / Orbit (kWh)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319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313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299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274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238</a:t>
                      </a:r>
                      <a:endParaRPr lang="en-US" sz="1800" dirty="0">
                        <a:effectLst/>
                      </a:endParaRPr>
                    </a:p>
                  </a:txBody>
                  <a:tcPr marL="55711" marR="55711" marT="55711" marB="55711"/>
                </a:tc>
                <a:extLst>
                  <a:ext uri="{0D108BD9-81ED-4DB2-BD59-A6C34878D82A}">
                    <a16:rowId xmlns:a16="http://schemas.microsoft.com/office/drawing/2014/main" val="902833986"/>
                  </a:ext>
                </a:extLst>
              </a:tr>
              <a:tr h="3568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Energy Delivered / Sat / Orbit (kWh)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49088084"/>
                  </a:ext>
                </a:extLst>
              </a:tr>
            </a:tbl>
          </a:graphicData>
        </a:graphic>
      </p:graphicFrame>
      <p:pic>
        <p:nvPicPr>
          <p:cNvPr id="9221" name="Picture 5">
            <a:extLst>
              <a:ext uri="{FF2B5EF4-FFF2-40B4-BE49-F238E27FC236}">
                <a16:creationId xmlns:a16="http://schemas.microsoft.com/office/drawing/2014/main" id="{FD262F0F-17EA-ABA2-3EFE-35471F57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1" y="3030537"/>
            <a:ext cx="12002426" cy="38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7BB2E-2853-FD3F-F4F2-4BDBBFC6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5811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A652-1F4D-3144-8C63-98F7E14DD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29" y="2361894"/>
            <a:ext cx="2607981" cy="2007108"/>
          </a:xfrm>
        </p:spPr>
        <p:txBody>
          <a:bodyPr/>
          <a:lstStyle/>
          <a:p>
            <a:r>
              <a:rPr lang="en-US" dirty="0"/>
              <a:t>Target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3C1EAF-BB95-CC4A-838B-C5AF0EAE0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904" y="145001"/>
            <a:ext cx="4826246" cy="2119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065-C9CF-9B46-A579-742DFA69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33</a:t>
            </a:fld>
            <a:endParaRPr lang="de-DE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B3D6E-5A89-D941-A900-9CC2BCEC5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02" y="4636965"/>
            <a:ext cx="4784528" cy="2133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60686-624D-1644-BE31-7C3A63B62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903" y="2392692"/>
            <a:ext cx="4784527" cy="2116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0FE79C-7D6F-BF40-8BA8-4B25B69A14F5}"/>
              </a:ext>
            </a:extLst>
          </p:cNvPr>
          <p:cNvSpPr txBox="1"/>
          <p:nvPr/>
        </p:nvSpPr>
        <p:spPr>
          <a:xfrm>
            <a:off x="8575181" y="1020304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TTL Priority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CDB5D-EB6A-DE4D-8BC4-B25B5491628A}"/>
              </a:ext>
            </a:extLst>
          </p:cNvPr>
          <p:cNvSpPr txBox="1"/>
          <p:nvPr/>
        </p:nvSpPr>
        <p:spPr>
          <a:xfrm>
            <a:off x="8274939" y="3266286"/>
            <a:ext cx="194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Adequate Capacity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BE2D6-48B9-9A43-A73F-C4E352745FEC}"/>
              </a:ext>
            </a:extLst>
          </p:cNvPr>
          <p:cNvSpPr txBox="1"/>
          <p:nvPr/>
        </p:nvSpPr>
        <p:spPr>
          <a:xfrm>
            <a:off x="8537286" y="5142936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Small Battery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425E21-A9F5-BB4E-9BF1-978811552370}"/>
              </a:ext>
            </a:extLst>
          </p:cNvPr>
          <p:cNvCxnSpPr>
            <a:cxnSpLocks/>
          </p:cNvCxnSpPr>
          <p:nvPr/>
        </p:nvCxnSpPr>
        <p:spPr>
          <a:xfrm>
            <a:off x="3708503" y="4069080"/>
            <a:ext cx="36752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5B4AB4C-64E8-9640-8685-3612849BDF57}"/>
              </a:ext>
            </a:extLst>
          </p:cNvPr>
          <p:cNvSpPr/>
          <p:nvPr/>
        </p:nvSpPr>
        <p:spPr>
          <a:xfrm>
            <a:off x="3708504" y="1853704"/>
            <a:ext cx="3675276" cy="1866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1BF8E-403E-6A46-B96D-888F256AEAE2}"/>
              </a:ext>
            </a:extLst>
          </p:cNvPr>
          <p:cNvSpPr/>
          <p:nvPr/>
        </p:nvSpPr>
        <p:spPr>
          <a:xfrm>
            <a:off x="3691508" y="5884814"/>
            <a:ext cx="3692272" cy="2416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1EA80-C974-0842-B6DA-DB4FAEFC0164}"/>
              </a:ext>
            </a:extLst>
          </p:cNvPr>
          <p:cNvSpPr/>
          <p:nvPr/>
        </p:nvSpPr>
        <p:spPr>
          <a:xfrm>
            <a:off x="3708503" y="3266286"/>
            <a:ext cx="3675277" cy="1983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05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CE44-5471-3FF1-034C-0539002B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032" y="111252"/>
            <a:ext cx="7729728" cy="888492"/>
          </a:xfrm>
        </p:spPr>
        <p:txBody>
          <a:bodyPr/>
          <a:lstStyle/>
          <a:p>
            <a:r>
              <a:rPr lang="en-US" dirty="0"/>
              <a:t>Planned Lunar Missions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427BC81-B3B5-CF04-8596-D45F9C402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636402"/>
              </p:ext>
            </p:extLst>
          </p:nvPr>
        </p:nvGraphicFramePr>
        <p:xfrm>
          <a:off x="97538" y="1110072"/>
          <a:ext cx="12094462" cy="57479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7223">
                  <a:extLst>
                    <a:ext uri="{9D8B030D-6E8A-4147-A177-3AD203B41FA5}">
                      <a16:colId xmlns:a16="http://schemas.microsoft.com/office/drawing/2014/main" val="1280645110"/>
                    </a:ext>
                  </a:extLst>
                </a:gridCol>
                <a:gridCol w="2812671">
                  <a:extLst>
                    <a:ext uri="{9D8B030D-6E8A-4147-A177-3AD203B41FA5}">
                      <a16:colId xmlns:a16="http://schemas.microsoft.com/office/drawing/2014/main" val="1191795687"/>
                    </a:ext>
                  </a:extLst>
                </a:gridCol>
                <a:gridCol w="3023616">
                  <a:extLst>
                    <a:ext uri="{9D8B030D-6E8A-4147-A177-3AD203B41FA5}">
                      <a16:colId xmlns:a16="http://schemas.microsoft.com/office/drawing/2014/main" val="591820850"/>
                    </a:ext>
                  </a:extLst>
                </a:gridCol>
                <a:gridCol w="1922058">
                  <a:extLst>
                    <a:ext uri="{9D8B030D-6E8A-4147-A177-3AD203B41FA5}">
                      <a16:colId xmlns:a16="http://schemas.microsoft.com/office/drawing/2014/main" val="3216053700"/>
                    </a:ext>
                  </a:extLst>
                </a:gridCol>
                <a:gridCol w="1820886">
                  <a:extLst>
                    <a:ext uri="{9D8B030D-6E8A-4147-A177-3AD203B41FA5}">
                      <a16:colId xmlns:a16="http://schemas.microsoft.com/office/drawing/2014/main" val="4283539332"/>
                    </a:ext>
                  </a:extLst>
                </a:gridCol>
                <a:gridCol w="1718008">
                  <a:extLst>
                    <a:ext uri="{9D8B030D-6E8A-4147-A177-3AD203B41FA5}">
                      <a16:colId xmlns:a16="http://schemas.microsoft.com/office/drawing/2014/main" val="1497440136"/>
                    </a:ext>
                  </a:extLst>
                </a:gridCol>
              </a:tblGrid>
              <a:tr h="80400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#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Location </a:t>
                      </a:r>
                      <a:endParaRPr lang="en-US" sz="4000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(latitude, longitude)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>
                          <a:solidFill>
                            <a:srgbClr val="FFFFFF"/>
                          </a:solidFill>
                          <a:effectLst/>
                        </a:rPr>
                        <a:t>Vehicle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>
                          <a:solidFill>
                            <a:srgbClr val="FFFFFF"/>
                          </a:solidFill>
                          <a:effectLst/>
                        </a:rPr>
                        <a:t>Nominal Power Draw (W)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>
                          <a:solidFill>
                            <a:srgbClr val="FFFFFF"/>
                          </a:solidFill>
                          <a:effectLst/>
                        </a:rPr>
                        <a:t>Survival Power Draw (W) 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Battery</a:t>
                      </a: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 (Wh)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2584717430"/>
                  </a:ext>
                </a:extLst>
              </a:tr>
              <a:tr h="65589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Malapert A Crater </a:t>
                      </a:r>
                      <a:endParaRPr lang="en-US" sz="4000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(85S 13E)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 Nova-C</a:t>
                      </a:r>
                      <a:endParaRPr lang="en-US" sz="4000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(Mosher &amp; Tillotson, 2018) </a:t>
                      </a:r>
                      <a:endParaRPr lang="en-US" sz="4000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(Intuitive Machines, 2022, 12, 30)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1625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3052253163"/>
                  </a:ext>
                </a:extLst>
              </a:tr>
              <a:tr h="65589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Lunar South Pole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(89.5S, 10W) 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IM Nova-C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(Smith, 2021) 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(Intuitive Machines, 2022, 12, 30)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1625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995107216"/>
                  </a:ext>
                </a:extLst>
              </a:tr>
              <a:tr h="62669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Nobile Crater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(85S, 31E) 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VIPER</a:t>
                      </a:r>
                      <a:endParaRPr lang="en-US" sz="4000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(NASA VIPER, 2022) (Bartels, 2019) (Shirley, 2021)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320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5625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901254431"/>
                  </a:ext>
                </a:extLst>
              </a:tr>
              <a:tr h="65589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Schrödinger Basin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(81S, 132E)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Draper Series 2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(Mosher &amp; Tillotson, 2018) 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(Handal, 2022)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1188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898469688"/>
                  </a:ext>
                </a:extLst>
              </a:tr>
              <a:tr h="65589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Shackleton Crater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(89S, 123E)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Chang'E 7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(Chacko, 2023)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(Yong &amp; Ruihong, 2023)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12.5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3608233323"/>
                  </a:ext>
                </a:extLst>
              </a:tr>
              <a:tr h="49529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(85S, 120W)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Outland MAPP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(Intuitive Machines, 2022, 13)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696398261"/>
                  </a:ext>
                </a:extLst>
              </a:tr>
              <a:tr h="49529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(85, 120E)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Astrobotic Peregrine</a:t>
                      </a:r>
                      <a:endParaRPr lang="en-US" sz="400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(Astrobotic, 2021, 11)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1250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4065498363"/>
                  </a:ext>
                </a:extLst>
              </a:tr>
              <a:tr h="49529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(90S, 0E)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Astrobotic Griffin</a:t>
                      </a:r>
                      <a:endParaRPr lang="en-US" sz="4000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(Astrobotic, 2021, 22)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600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150</a:t>
                      </a:r>
                      <a:endParaRPr lang="en-US" sz="4000">
                        <a:effectLst/>
                      </a:endParaRPr>
                    </a:p>
                  </a:txBody>
                  <a:tcPr marL="22293" marR="22293" marT="22293" marB="22293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6250</a:t>
                      </a:r>
                      <a:endParaRPr lang="en-US" sz="4000" dirty="0">
                        <a:effectLst/>
                      </a:endParaRPr>
                    </a:p>
                  </a:txBody>
                  <a:tcPr marL="22293" marR="22293" marT="22293" marB="22293" anchor="ctr"/>
                </a:tc>
                <a:extLst>
                  <a:ext uri="{0D108BD9-81ED-4DB2-BD59-A6C34878D82A}">
                    <a16:rowId xmlns:a16="http://schemas.microsoft.com/office/drawing/2014/main" val="272095927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DAE2C-F597-D881-08C0-FABAD903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52422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4B638-6642-258B-6A39-72231AB8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35</a:t>
            </a:fld>
            <a:endParaRPr lang="de-DE" noProof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FEDF15-6628-44AD-5B1A-C7C18FD18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146921"/>
              </p:ext>
            </p:extLst>
          </p:nvPr>
        </p:nvGraphicFramePr>
        <p:xfrm>
          <a:off x="5357447" y="560012"/>
          <a:ext cx="5473821" cy="3557015"/>
        </p:xfrm>
        <a:graphic>
          <a:graphicData uri="http://schemas.openxmlformats.org/drawingml/2006/table">
            <a:tbl>
              <a:tblPr/>
              <a:tblGrid>
                <a:gridCol w="1134818">
                  <a:extLst>
                    <a:ext uri="{9D8B030D-6E8A-4147-A177-3AD203B41FA5}">
                      <a16:colId xmlns:a16="http://schemas.microsoft.com/office/drawing/2014/main" val="1200705925"/>
                    </a:ext>
                  </a:extLst>
                </a:gridCol>
                <a:gridCol w="916720">
                  <a:extLst>
                    <a:ext uri="{9D8B030D-6E8A-4147-A177-3AD203B41FA5}">
                      <a16:colId xmlns:a16="http://schemas.microsoft.com/office/drawing/2014/main" val="1040531586"/>
                    </a:ext>
                  </a:extLst>
                </a:gridCol>
                <a:gridCol w="1440324">
                  <a:extLst>
                    <a:ext uri="{9D8B030D-6E8A-4147-A177-3AD203B41FA5}">
                      <a16:colId xmlns:a16="http://schemas.microsoft.com/office/drawing/2014/main" val="893311510"/>
                    </a:ext>
                  </a:extLst>
                </a:gridCol>
                <a:gridCol w="897208">
                  <a:extLst>
                    <a:ext uri="{9D8B030D-6E8A-4147-A177-3AD203B41FA5}">
                      <a16:colId xmlns:a16="http://schemas.microsoft.com/office/drawing/2014/main" val="1475956035"/>
                    </a:ext>
                  </a:extLst>
                </a:gridCol>
                <a:gridCol w="1084751">
                  <a:extLst>
                    <a:ext uri="{9D8B030D-6E8A-4147-A177-3AD203B41FA5}">
                      <a16:colId xmlns:a16="http://schemas.microsoft.com/office/drawing/2014/main" val="3086811912"/>
                    </a:ext>
                  </a:extLst>
                </a:gridCol>
              </a:tblGrid>
              <a:tr h="66221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 # (color)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Draw (W)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TTL below </a:t>
                      </a: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orbits (min)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TTL min (min)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TTL max (min)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555478"/>
                  </a:ext>
                </a:extLst>
              </a:tr>
              <a:tr h="4135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(white)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1755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82704"/>
                  </a:ext>
                </a:extLst>
              </a:tr>
              <a:tr h="4135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(aqua)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690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1755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77489"/>
                  </a:ext>
                </a:extLst>
              </a:tr>
              <a:tr h="4135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(violet)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3797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126348"/>
                  </a:ext>
                </a:extLst>
              </a:tr>
              <a:tr h="4135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(yellow)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5132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65530"/>
                  </a:ext>
                </a:extLst>
              </a:tr>
              <a:tr h="4135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(green)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1080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207088"/>
                  </a:ext>
                </a:extLst>
              </a:tr>
              <a:tr h="4135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(red)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3708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1080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93627"/>
                  </a:ext>
                </a:extLst>
              </a:tr>
              <a:tr h="4135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(blue)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726</a:t>
                      </a:r>
                      <a:endParaRPr lang="en-US" sz="12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2700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994387"/>
                  </a:ext>
                </a:extLst>
              </a:tr>
            </a:tbl>
          </a:graphicData>
        </a:graphic>
      </p:graphicFrame>
      <p:pic>
        <p:nvPicPr>
          <p:cNvPr id="1031" name="Picture 7">
            <a:extLst>
              <a:ext uri="{FF2B5EF4-FFF2-40B4-BE49-F238E27FC236}">
                <a16:creationId xmlns:a16="http://schemas.microsoft.com/office/drawing/2014/main" id="{262A7DA5-B9BE-C713-D3BB-785D137C2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439" y="4199090"/>
            <a:ext cx="10429784" cy="260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CC79BDE6-481B-E5CB-1C20-0867086F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439" y="560011"/>
            <a:ext cx="4834674" cy="35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4BA2EA-7033-52BE-EE6D-1EB01CBBA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373" y="51464"/>
            <a:ext cx="7346315" cy="43859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Planned Mission Scenario</a:t>
            </a:r>
          </a:p>
        </p:txBody>
      </p:sp>
    </p:spTree>
    <p:extLst>
      <p:ext uri="{BB962C8B-B14F-4D97-AF65-F5344CB8AC3E}">
        <p14:creationId xmlns:p14="http://schemas.microsoft.com/office/powerpoint/2010/main" val="2122080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06E8-D7EA-37BE-F54B-9B5FD813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Model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08667D-BF12-3E41-7F54-4497E4CA7D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3898084"/>
              </p:ext>
            </p:extLst>
          </p:nvPr>
        </p:nvGraphicFramePr>
        <p:xfrm>
          <a:off x="635620" y="2430966"/>
          <a:ext cx="10905892" cy="38025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9095">
                  <a:extLst>
                    <a:ext uri="{9D8B030D-6E8A-4147-A177-3AD203B41FA5}">
                      <a16:colId xmlns:a16="http://schemas.microsoft.com/office/drawing/2014/main" val="1547792295"/>
                    </a:ext>
                  </a:extLst>
                </a:gridCol>
                <a:gridCol w="1957468">
                  <a:extLst>
                    <a:ext uri="{9D8B030D-6E8A-4147-A177-3AD203B41FA5}">
                      <a16:colId xmlns:a16="http://schemas.microsoft.com/office/drawing/2014/main" val="2911202229"/>
                    </a:ext>
                  </a:extLst>
                </a:gridCol>
                <a:gridCol w="1290968">
                  <a:extLst>
                    <a:ext uri="{9D8B030D-6E8A-4147-A177-3AD203B41FA5}">
                      <a16:colId xmlns:a16="http://schemas.microsoft.com/office/drawing/2014/main" val="1438332498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3497100746"/>
                    </a:ext>
                  </a:extLst>
                </a:gridCol>
                <a:gridCol w="5138353">
                  <a:extLst>
                    <a:ext uri="{9D8B030D-6E8A-4147-A177-3AD203B41FA5}">
                      <a16:colId xmlns:a16="http://schemas.microsoft.com/office/drawing/2014/main" val="2807113154"/>
                    </a:ext>
                  </a:extLst>
                </a:gridCol>
              </a:tblGrid>
              <a:tr h="53786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rgbClr val="FFFFFF"/>
                          </a:solidFill>
                          <a:effectLst/>
                        </a:rPr>
                        <a:t>Type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rgbClr val="FFFFFF"/>
                          </a:solidFill>
                          <a:effectLst/>
                        </a:rPr>
                        <a:t>Sym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rgbClr val="FFFFFF"/>
                          </a:solidFill>
                          <a:effectLst/>
                        </a:rPr>
                        <a:t>Value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rgbClr val="FFFFFF"/>
                          </a:solidFill>
                          <a:effectLst/>
                        </a:rPr>
                        <a:t>Model Notes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2671531807"/>
                  </a:ext>
                </a:extLst>
              </a:tr>
              <a:tr h="950642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Wavelength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λ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445E-9 m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Selected wavelength (SpaceTech, 2023)</a:t>
                      </a:r>
                      <a:endParaRPr lang="en-US" sz="2200" dirty="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546926599"/>
                  </a:ext>
                </a:extLst>
              </a:tr>
              <a:tr h="950642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Output Diameter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beam_initial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0.30 m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Selected initial laser aperture (SpaceTech, 2023)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934924293"/>
                  </a:ext>
                </a:extLst>
              </a:tr>
              <a:tr h="136341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Beam Divergence Half-Angle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θ/2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944E-9 rad</a:t>
                      </a:r>
                      <a:endParaRPr lang="en-US" sz="22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θ/2</a:t>
                      </a:r>
                      <a:r>
                        <a:rPr lang="en-US" sz="2200" b="0" u="none" strike="noStrike" baseline="-25000" dirty="0">
                          <a:solidFill>
                            <a:srgbClr val="000000"/>
                          </a:solidFill>
                          <a:effectLst/>
                        </a:rPr>
                        <a:t>laser</a:t>
                      </a: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= </a:t>
                      </a:r>
                      <a:r>
                        <a:rPr lang="el-GR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λ</a:t>
                      </a:r>
                      <a:r>
                        <a:rPr lang="en-US" sz="2200" b="0" u="none" strike="noStrike" baseline="-25000" dirty="0">
                          <a:solidFill>
                            <a:srgbClr val="000000"/>
                          </a:solidFill>
                          <a:effectLst/>
                        </a:rPr>
                        <a:t>laser</a:t>
                      </a: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/ (</a:t>
                      </a:r>
                      <a:r>
                        <a:rPr lang="el-GR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π </a:t>
                      </a: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x (</a:t>
                      </a:r>
                      <a:r>
                        <a:rPr lang="en-US" sz="2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2200" b="0" u="none" strike="noStrike" baseline="-25000" dirty="0" err="1">
                          <a:solidFill>
                            <a:srgbClr val="000000"/>
                          </a:solidFill>
                          <a:effectLst/>
                        </a:rPr>
                        <a:t>beam_initial</a:t>
                      </a: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/ 2)) </a:t>
                      </a:r>
                      <a:endParaRPr lang="en-US" sz="2200" dirty="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24275736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DC52E-8E61-AC93-33C0-5351DDB7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59278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84D7-DCB2-702A-B382-7B5C4F9C9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624" y="96012"/>
            <a:ext cx="7729728" cy="770661"/>
          </a:xfrm>
        </p:spPr>
        <p:txBody>
          <a:bodyPr/>
          <a:lstStyle/>
          <a:p>
            <a:r>
              <a:rPr lang="en-US" dirty="0"/>
              <a:t>Laser Panel Receiver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E023B-28C8-751A-A9C3-BB5FBA37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37</a:t>
            </a:fld>
            <a:endParaRPr lang="de-DE" noProof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B690F2-6F30-BFB3-E97B-4B8F56D90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973343"/>
              </p:ext>
            </p:extLst>
          </p:nvPr>
        </p:nvGraphicFramePr>
        <p:xfrm>
          <a:off x="459717" y="945915"/>
          <a:ext cx="11272566" cy="5816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2600">
                  <a:extLst>
                    <a:ext uri="{9D8B030D-6E8A-4147-A177-3AD203B41FA5}">
                      <a16:colId xmlns:a16="http://schemas.microsoft.com/office/drawing/2014/main" val="3733934495"/>
                    </a:ext>
                  </a:extLst>
                </a:gridCol>
                <a:gridCol w="2023282">
                  <a:extLst>
                    <a:ext uri="{9D8B030D-6E8A-4147-A177-3AD203B41FA5}">
                      <a16:colId xmlns:a16="http://schemas.microsoft.com/office/drawing/2014/main" val="4139502545"/>
                    </a:ext>
                  </a:extLst>
                </a:gridCol>
                <a:gridCol w="1391005">
                  <a:extLst>
                    <a:ext uri="{9D8B030D-6E8A-4147-A177-3AD203B41FA5}">
                      <a16:colId xmlns:a16="http://schemas.microsoft.com/office/drawing/2014/main" val="2331554414"/>
                    </a:ext>
                  </a:extLst>
                </a:gridCol>
                <a:gridCol w="1824567">
                  <a:extLst>
                    <a:ext uri="{9D8B030D-6E8A-4147-A177-3AD203B41FA5}">
                      <a16:colId xmlns:a16="http://schemas.microsoft.com/office/drawing/2014/main" val="2057675361"/>
                    </a:ext>
                  </a:extLst>
                </a:gridCol>
                <a:gridCol w="5311112">
                  <a:extLst>
                    <a:ext uri="{9D8B030D-6E8A-4147-A177-3AD203B41FA5}">
                      <a16:colId xmlns:a16="http://schemas.microsoft.com/office/drawing/2014/main" val="4151255009"/>
                    </a:ext>
                  </a:extLst>
                </a:gridCol>
              </a:tblGrid>
              <a:tr h="26283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rgbClr val="FFFFFF"/>
                          </a:solidFill>
                          <a:effectLst/>
                        </a:rPr>
                        <a:t>Type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rgbClr val="FFFFFF"/>
                          </a:solidFill>
                          <a:effectLst/>
                        </a:rPr>
                        <a:t>Sym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rgbClr val="FFFFFF"/>
                          </a:solidFill>
                          <a:effectLst/>
                        </a:rPr>
                        <a:t>Value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rgbClr val="FFFFFF"/>
                          </a:solidFill>
                          <a:effectLst/>
                        </a:rPr>
                        <a:t>Model Notes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extLst>
                  <a:ext uri="{0D108BD9-81ED-4DB2-BD59-A6C34878D82A}">
                    <a16:rowId xmlns:a16="http://schemas.microsoft.com/office/drawing/2014/main" val="2612265027"/>
                  </a:ext>
                </a:extLst>
              </a:tr>
              <a:tr h="46470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Panel Diameter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0.75 m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Selected laser panel diameter (SpaceTech, 2023)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extLst>
                  <a:ext uri="{0D108BD9-81ED-4DB2-BD59-A6C34878D82A}">
                    <a16:rowId xmlns:a16="http://schemas.microsoft.com/office/drawing/2014/main" val="435635152"/>
                  </a:ext>
                </a:extLst>
              </a:tr>
              <a:tr h="46470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Panel Efficiency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60%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State-of-the-art photo-voltaic at cold temperature (SpaceTech, 2023)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extLst>
                  <a:ext uri="{0D108BD9-81ED-4DB2-BD59-A6C34878D82A}">
                    <a16:rowId xmlns:a16="http://schemas.microsoft.com/office/drawing/2014/main" val="3228990590"/>
                  </a:ext>
                </a:extLst>
              </a:tr>
              <a:tr h="66657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Beam Intensity at Range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beam_range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(W/m</a:t>
                      </a:r>
                      <a:r>
                        <a:rPr lang="en-US" sz="2200" b="0" u="none" strike="noStrike" baseline="300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Provided by beam characteristics model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extLst>
                  <a:ext uri="{0D108BD9-81ED-4DB2-BD59-A6C34878D82A}">
                    <a16:rowId xmlns:a16="http://schemas.microsoft.com/office/drawing/2014/main" val="1441699152"/>
                  </a:ext>
                </a:extLst>
              </a:tr>
              <a:tr h="66657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Elevation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El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(°)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Elevation angle between vehicle and satellite provide by the beam characteristics model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extLst>
                  <a:ext uri="{0D108BD9-81ED-4DB2-BD59-A6C34878D82A}">
                    <a16:rowId xmlns:a16="http://schemas.microsoft.com/office/drawing/2014/main" val="2838278970"/>
                  </a:ext>
                </a:extLst>
              </a:tr>
              <a:tr h="46470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Panel Area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0.442 m</a:t>
                      </a:r>
                      <a:r>
                        <a:rPr lang="en-US" sz="2200" b="0" u="none" strike="noStrike" baseline="300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 = </a:t>
                      </a:r>
                      <a:r>
                        <a:rPr lang="el-GR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π </a:t>
                      </a: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x (D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 / 2)</a:t>
                      </a:r>
                      <a:r>
                        <a:rPr lang="en-US" sz="2200" b="0" u="none" strike="noStrike" baseline="300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extLst>
                  <a:ext uri="{0D108BD9-81ED-4DB2-BD59-A6C34878D82A}">
                    <a16:rowId xmlns:a16="http://schemas.microsoft.com/office/drawing/2014/main" val="3539305807"/>
                  </a:ext>
                </a:extLst>
              </a:tr>
              <a:tr h="66657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Effective Laser Panel Area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(m</a:t>
                      </a:r>
                      <a:r>
                        <a:rPr lang="en-US" sz="2200" b="0" u="none" strike="noStrike" baseline="300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Effective area varies with the cosine of the incidence angle</a:t>
                      </a:r>
                      <a:endParaRPr lang="en-US" sz="22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 = A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 x cos(90°- El)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extLst>
                  <a:ext uri="{0D108BD9-81ED-4DB2-BD59-A6C34878D82A}">
                    <a16:rowId xmlns:a16="http://schemas.microsoft.com/office/drawing/2014/main" val="148441791"/>
                  </a:ext>
                </a:extLst>
              </a:tr>
              <a:tr h="46470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Panel Power Output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r>
                        <a:rPr lang="en-US" sz="22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(W)</a:t>
                      </a:r>
                      <a:endParaRPr lang="en-US" sz="2200">
                        <a:effectLst/>
                      </a:endParaRPr>
                    </a:p>
                  </a:txBody>
                  <a:tcPr marL="23012" marR="23012" marT="23012" marB="23012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2200" b="0" u="none" strike="noStrike" baseline="-25000" dirty="0" err="1">
                          <a:solidFill>
                            <a:srgbClr val="000000"/>
                          </a:solidFill>
                          <a:effectLst/>
                        </a:rPr>
                        <a:t>beam_fange</a:t>
                      </a: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x </a:t>
                      </a:r>
                      <a:r>
                        <a:rPr lang="en-US" sz="2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r>
                        <a:rPr lang="en-US" sz="2200" b="0" u="none" strike="noStrike" baseline="-25000" dirty="0" err="1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r>
                        <a:rPr lang="en-US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x </a:t>
                      </a:r>
                      <a:r>
                        <a:rPr lang="en-US" sz="2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r>
                        <a:rPr lang="en-US" sz="2200" b="0" u="none" strike="noStrike" baseline="-25000" dirty="0" err="1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endParaRPr lang="en-US" sz="2200" dirty="0">
                        <a:effectLst/>
                      </a:endParaRPr>
                    </a:p>
                  </a:txBody>
                  <a:tcPr marL="23012" marR="23012" marT="23012" marB="23012" anchor="b"/>
                </a:tc>
                <a:extLst>
                  <a:ext uri="{0D108BD9-81ED-4DB2-BD59-A6C34878D82A}">
                    <a16:rowId xmlns:a16="http://schemas.microsoft.com/office/drawing/2014/main" val="1385826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37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806DD-A73C-06B4-12FF-00E5EC28EEB5}"/>
              </a:ext>
            </a:extLst>
          </p:cNvPr>
          <p:cNvSpPr txBox="1"/>
          <p:nvPr/>
        </p:nvSpPr>
        <p:spPr>
          <a:xfrm>
            <a:off x="5924336" y="4344125"/>
            <a:ext cx="411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dirty="0"/>
              <a:t>ε</a:t>
            </a:r>
            <a:endParaRPr lang="en-US" sz="2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9E7317-522B-5E04-A65A-611D44BE2CD4}"/>
              </a:ext>
            </a:extLst>
          </p:cNvPr>
          <p:cNvSpPr/>
          <p:nvPr/>
        </p:nvSpPr>
        <p:spPr>
          <a:xfrm>
            <a:off x="4643027" y="139718"/>
            <a:ext cx="4558983" cy="4363646"/>
          </a:xfrm>
          <a:prstGeom prst="ellipse">
            <a:avLst/>
          </a:prstGeom>
          <a:ln w="38100">
            <a:solidFill>
              <a:srgbClr val="04020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7E6B385A-B980-EC29-CE5B-D5D86329D60E}"/>
              </a:ext>
            </a:extLst>
          </p:cNvPr>
          <p:cNvSpPr/>
          <p:nvPr/>
        </p:nvSpPr>
        <p:spPr>
          <a:xfrm rot="14498536">
            <a:off x="4015984" y="1878728"/>
            <a:ext cx="2268448" cy="5198001"/>
          </a:xfrm>
          <a:prstGeom prst="rt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8D11A2-6C8E-513A-4CB6-EFF3C87E3FB1}"/>
              </a:ext>
            </a:extLst>
          </p:cNvPr>
          <p:cNvCxnSpPr>
            <a:cxnSpLocks/>
            <a:stCxn id="11" idx="4"/>
            <a:endCxn id="10" idx="4"/>
          </p:cNvCxnSpPr>
          <p:nvPr/>
        </p:nvCxnSpPr>
        <p:spPr>
          <a:xfrm>
            <a:off x="6898598" y="2245152"/>
            <a:ext cx="23921" cy="2258212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2679C0-75E1-9FC8-9B2B-A2CD5EE36B85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3401818" y="4503364"/>
            <a:ext cx="3520701" cy="2206941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D3E645-7D87-ECF0-1F37-CB6E7ABE2712}"/>
              </a:ext>
            </a:extLst>
          </p:cNvPr>
          <p:cNvCxnSpPr>
            <a:cxnSpLocks/>
          </p:cNvCxnSpPr>
          <p:nvPr/>
        </p:nvCxnSpPr>
        <p:spPr>
          <a:xfrm>
            <a:off x="5446511" y="4468225"/>
            <a:ext cx="2956956" cy="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AC222E-BCEB-8894-62FF-6F943A3E39AE}"/>
              </a:ext>
            </a:extLst>
          </p:cNvPr>
          <p:cNvSpPr txBox="1"/>
          <p:nvPr/>
        </p:nvSpPr>
        <p:spPr>
          <a:xfrm>
            <a:off x="6455232" y="3214282"/>
            <a:ext cx="411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dirty="0"/>
              <a:t>λ</a:t>
            </a:r>
            <a:endParaRPr lang="en-US" sz="2800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04697EBB-E91E-6412-142E-A8D6CFCDD7B9}"/>
              </a:ext>
            </a:extLst>
          </p:cNvPr>
          <p:cNvSpPr/>
          <p:nvPr/>
        </p:nvSpPr>
        <p:spPr>
          <a:xfrm>
            <a:off x="4096646" y="5422788"/>
            <a:ext cx="734320" cy="646332"/>
          </a:xfrm>
          <a:prstGeom prst="arc">
            <a:avLst>
              <a:gd name="adj1" fmla="val 16200000"/>
              <a:gd name="adj2" fmla="val 215121"/>
            </a:avLst>
          </a:prstGeom>
          <a:ln w="190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l-GR" sz="2800" dirty="0"/>
              <a:t>η</a:t>
            </a:r>
            <a:endParaRPr lang="en-US" dirty="0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D3E89FA-4CE2-6910-9585-E7BD08431FA3}"/>
              </a:ext>
            </a:extLst>
          </p:cNvPr>
          <p:cNvSpPr/>
          <p:nvPr/>
        </p:nvSpPr>
        <p:spPr>
          <a:xfrm>
            <a:off x="6064191" y="2306191"/>
            <a:ext cx="1193888" cy="1523746"/>
          </a:xfrm>
          <a:prstGeom prst="arc">
            <a:avLst>
              <a:gd name="adj1" fmla="val 4251533"/>
              <a:gd name="adj2" fmla="val 9487061"/>
            </a:avLst>
          </a:prstGeom>
          <a:ln w="190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C072EC93-BC4F-498E-FCCA-13BD96C94585}"/>
              </a:ext>
            </a:extLst>
          </p:cNvPr>
          <p:cNvSpPr/>
          <p:nvPr/>
        </p:nvSpPr>
        <p:spPr>
          <a:xfrm rot="922208">
            <a:off x="5833250" y="4192777"/>
            <a:ext cx="808342" cy="681981"/>
          </a:xfrm>
          <a:prstGeom prst="arc">
            <a:avLst>
              <a:gd name="adj1" fmla="val 3514056"/>
              <a:gd name="adj2" fmla="val 10541149"/>
            </a:avLst>
          </a:prstGeom>
          <a:ln w="190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0AB4CC-9941-EF98-613F-9F5E22259915}"/>
              </a:ext>
            </a:extLst>
          </p:cNvPr>
          <p:cNvSpPr txBox="1"/>
          <p:nvPr/>
        </p:nvSpPr>
        <p:spPr>
          <a:xfrm>
            <a:off x="6580298" y="5284811"/>
            <a:ext cx="309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Orbital Distance (Range)</a:t>
            </a:r>
          </a:p>
          <a:p>
            <a:r>
              <a:rPr lang="en-US" dirty="0"/>
              <a:t>R</a:t>
            </a:r>
            <a:r>
              <a:rPr lang="en-US" baseline="-25000" dirty="0"/>
              <a:t>beam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410911-1733-224E-D975-5709BA342153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5772987" y="5237598"/>
            <a:ext cx="807311" cy="370379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C997A5F-4B43-4AA1-565D-8F2531472244}"/>
              </a:ext>
            </a:extLst>
          </p:cNvPr>
          <p:cNvSpPr txBox="1"/>
          <p:nvPr/>
        </p:nvSpPr>
        <p:spPr>
          <a:xfrm>
            <a:off x="2616346" y="4344125"/>
            <a:ext cx="179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Satellite Altitude</a:t>
            </a:r>
          </a:p>
          <a:p>
            <a:pPr algn="r"/>
            <a:r>
              <a:rPr lang="en-US" dirty="0"/>
              <a:t>H</a:t>
            </a:r>
            <a:r>
              <a:rPr lang="en-US" baseline="-25000" dirty="0"/>
              <a:t>satellite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C5E4FBE-AB46-D5A2-B5B5-C464B519CEE0}"/>
              </a:ext>
            </a:extLst>
          </p:cNvPr>
          <p:cNvSpPr txBox="1"/>
          <p:nvPr/>
        </p:nvSpPr>
        <p:spPr>
          <a:xfrm>
            <a:off x="7440869" y="4620489"/>
            <a:ext cx="313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Lunar Surface Vehicle Location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7D463BA-1E02-C370-9636-2428A9FFFDE7}"/>
              </a:ext>
            </a:extLst>
          </p:cNvPr>
          <p:cNvCxnSpPr>
            <a:cxnSpLocks/>
          </p:cNvCxnSpPr>
          <p:nvPr/>
        </p:nvCxnSpPr>
        <p:spPr>
          <a:xfrm flipH="1" flipV="1">
            <a:off x="6953192" y="4559947"/>
            <a:ext cx="549668" cy="23706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Arc 70">
            <a:extLst>
              <a:ext uri="{FF2B5EF4-FFF2-40B4-BE49-F238E27FC236}">
                <a16:creationId xmlns:a16="http://schemas.microsoft.com/office/drawing/2014/main" id="{F18291A7-6C16-E570-39CA-BB380EC6044B}"/>
              </a:ext>
            </a:extLst>
          </p:cNvPr>
          <p:cNvSpPr/>
          <p:nvPr/>
        </p:nvSpPr>
        <p:spPr>
          <a:xfrm>
            <a:off x="4531368" y="4732224"/>
            <a:ext cx="1044875" cy="1198918"/>
          </a:xfrm>
          <a:prstGeom prst="arc">
            <a:avLst>
              <a:gd name="adj1" fmla="val 15656022"/>
              <a:gd name="adj2" fmla="val 1395664"/>
            </a:avLst>
          </a:prstGeom>
          <a:ln w="190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l-GR" sz="2800" dirty="0"/>
              <a:t>ρ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474CC5-54F6-55FB-957A-819B95603ED8}"/>
              </a:ext>
            </a:extLst>
          </p:cNvPr>
          <p:cNvSpPr txBox="1"/>
          <p:nvPr/>
        </p:nvSpPr>
        <p:spPr>
          <a:xfrm>
            <a:off x="7258079" y="2634680"/>
            <a:ext cx="2067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Moon Radius</a:t>
            </a:r>
          </a:p>
          <a:p>
            <a:pPr algn="ctr"/>
            <a:r>
              <a:rPr lang="en-US" dirty="0"/>
              <a:t>R</a:t>
            </a:r>
            <a:r>
              <a:rPr lang="en-US" baseline="-25000" dirty="0"/>
              <a:t>moon</a:t>
            </a:r>
            <a:endParaRPr lang="en-US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4498FA-696A-192A-6397-5B41A9CF7AFB}"/>
              </a:ext>
            </a:extLst>
          </p:cNvPr>
          <p:cNvCxnSpPr>
            <a:cxnSpLocks/>
          </p:cNvCxnSpPr>
          <p:nvPr/>
        </p:nvCxnSpPr>
        <p:spPr>
          <a:xfrm flipH="1">
            <a:off x="7580144" y="3121847"/>
            <a:ext cx="257657" cy="17920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9F6E0A0-63D2-8526-AA26-4DF3EC784C73}"/>
              </a:ext>
            </a:extLst>
          </p:cNvPr>
          <p:cNvCxnSpPr>
            <a:cxnSpLocks/>
          </p:cNvCxnSpPr>
          <p:nvPr/>
        </p:nvCxnSpPr>
        <p:spPr>
          <a:xfrm flipV="1">
            <a:off x="3143821" y="3865282"/>
            <a:ext cx="2095153" cy="266166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98908A-70AB-3432-DFC4-32D5E1B24127}"/>
              </a:ext>
            </a:extLst>
          </p:cNvPr>
          <p:cNvCxnSpPr>
            <a:cxnSpLocks/>
          </p:cNvCxnSpPr>
          <p:nvPr/>
        </p:nvCxnSpPr>
        <p:spPr>
          <a:xfrm flipH="1" flipV="1">
            <a:off x="2961645" y="6425308"/>
            <a:ext cx="283779" cy="20326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C4E5E83-91E0-5055-4E60-648F398F004E}"/>
              </a:ext>
            </a:extLst>
          </p:cNvPr>
          <p:cNvSpPr txBox="1"/>
          <p:nvPr/>
        </p:nvSpPr>
        <p:spPr>
          <a:xfrm>
            <a:off x="340292" y="377950"/>
            <a:ext cx="3071428" cy="337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SSP = Sub-Satellite Point</a:t>
            </a:r>
          </a:p>
          <a:p>
            <a:pPr>
              <a:lnSpc>
                <a:spcPct val="150000"/>
              </a:lnSpc>
            </a:pPr>
            <a:r>
              <a:rPr lang="en-US" dirty="0"/>
              <a:t>R</a:t>
            </a:r>
            <a:r>
              <a:rPr lang="en-US" baseline="-25000" dirty="0"/>
              <a:t>beam</a:t>
            </a:r>
            <a:r>
              <a:rPr lang="en-US" dirty="0"/>
              <a:t> = Line-of-Sight Distance R</a:t>
            </a:r>
            <a:r>
              <a:rPr lang="en-US" baseline="-25000" dirty="0"/>
              <a:t>moon</a:t>
            </a:r>
            <a:r>
              <a:rPr lang="en-US" dirty="0"/>
              <a:t> = Moon Radius</a:t>
            </a:r>
          </a:p>
          <a:p>
            <a:pPr>
              <a:lnSpc>
                <a:spcPct val="150000"/>
              </a:lnSpc>
            </a:pPr>
            <a:r>
              <a:rPr lang="en-US" dirty="0"/>
              <a:t>H</a:t>
            </a:r>
            <a:r>
              <a:rPr lang="en-US" baseline="-25000" dirty="0"/>
              <a:t>satellite</a:t>
            </a:r>
            <a:r>
              <a:rPr lang="en-US" dirty="0"/>
              <a:t> = Satellite Altitude</a:t>
            </a:r>
          </a:p>
          <a:p>
            <a:pPr>
              <a:lnSpc>
                <a:spcPct val="150000"/>
              </a:lnSpc>
            </a:pPr>
            <a:r>
              <a:rPr lang="el-GR" dirty="0"/>
              <a:t>ε = </a:t>
            </a:r>
            <a:r>
              <a:rPr lang="en-US" dirty="0"/>
              <a:t>Elevation Angle</a:t>
            </a:r>
          </a:p>
          <a:p>
            <a:pPr>
              <a:lnSpc>
                <a:spcPct val="150000"/>
              </a:lnSpc>
            </a:pPr>
            <a:r>
              <a:rPr lang="el-GR" dirty="0"/>
              <a:t>η = </a:t>
            </a:r>
            <a:r>
              <a:rPr lang="en-US" dirty="0"/>
              <a:t>Nadir Angle</a:t>
            </a:r>
          </a:p>
          <a:p>
            <a:pPr>
              <a:lnSpc>
                <a:spcPct val="150000"/>
              </a:lnSpc>
            </a:pPr>
            <a:r>
              <a:rPr lang="el-GR" dirty="0"/>
              <a:t>ρ =</a:t>
            </a:r>
            <a:r>
              <a:rPr lang="en-US" dirty="0"/>
              <a:t> Moon Angular Radius</a:t>
            </a:r>
          </a:p>
          <a:p>
            <a:pPr>
              <a:lnSpc>
                <a:spcPct val="150000"/>
              </a:lnSpc>
            </a:pPr>
            <a:r>
              <a:rPr lang="el-GR" dirty="0"/>
              <a:t>λ = </a:t>
            </a:r>
            <a:r>
              <a:rPr lang="en-US" dirty="0"/>
              <a:t>Moon Central Angle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6D0A24F-C5CF-3E94-5315-6B11F27233BC}"/>
              </a:ext>
            </a:extLst>
          </p:cNvPr>
          <p:cNvSpPr txBox="1"/>
          <p:nvPr/>
        </p:nvSpPr>
        <p:spPr>
          <a:xfrm>
            <a:off x="4649770" y="2199802"/>
            <a:ext cx="187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Sub-Satellite Point</a:t>
            </a:r>
          </a:p>
          <a:p>
            <a:pPr algn="ctr"/>
            <a:r>
              <a:rPr lang="en-US" dirty="0"/>
              <a:t> (SSP)</a:t>
            </a:r>
            <a:endParaRPr lang="en-US" baseline="-25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DDA9890-00B0-6F6D-95D6-03FF09DAF937}"/>
              </a:ext>
            </a:extLst>
          </p:cNvPr>
          <p:cNvSpPr/>
          <p:nvPr/>
        </p:nvSpPr>
        <p:spPr>
          <a:xfrm rot="19728454">
            <a:off x="7604520" y="3982512"/>
            <a:ext cx="307939" cy="319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25FBC6F-C451-BB8B-CEEA-3BD516BDCC72}"/>
              </a:ext>
            </a:extLst>
          </p:cNvPr>
          <p:cNvCxnSpPr>
            <a:cxnSpLocks/>
          </p:cNvCxnSpPr>
          <p:nvPr/>
        </p:nvCxnSpPr>
        <p:spPr>
          <a:xfrm>
            <a:off x="5484178" y="2881271"/>
            <a:ext cx="8416" cy="1021703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0AC15BE-C263-2275-0416-F8F7257F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9766" y="6396228"/>
            <a:ext cx="365760" cy="365760"/>
          </a:xfrm>
        </p:spPr>
        <p:txBody>
          <a:bodyPr/>
          <a:lstStyle/>
          <a:p>
            <a:pPr rtl="0"/>
            <a:fld id="{6D22F896-40B5-4ADD-8801-0D06FADFA095}" type="slidenum">
              <a:rPr lang="de-DE" noProof="0" smtClean="0"/>
              <a:t>38</a:t>
            </a:fld>
            <a:endParaRPr lang="de-DE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D837-5C94-EC0C-56CF-B93A8F63565C}"/>
              </a:ext>
            </a:extLst>
          </p:cNvPr>
          <p:cNvSpPr txBox="1"/>
          <p:nvPr/>
        </p:nvSpPr>
        <p:spPr>
          <a:xfrm>
            <a:off x="4818003" y="6234280"/>
            <a:ext cx="182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Satellite Location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B0F7B2-6C59-295F-17D5-1D8F1B4C835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634154" y="6418946"/>
            <a:ext cx="1183849" cy="273156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52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3391-3451-F756-D971-2EE31C13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321" y="180898"/>
            <a:ext cx="7729728" cy="677746"/>
          </a:xfrm>
        </p:spPr>
        <p:txBody>
          <a:bodyPr>
            <a:normAutofit fontScale="90000"/>
          </a:bodyPr>
          <a:lstStyle/>
          <a:p>
            <a:r>
              <a:rPr lang="en-US" dirty="0"/>
              <a:t>Beam Characteristics Model - 1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46AA88-0F45-DA75-1A18-46C5F6D8F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142423"/>
              </p:ext>
            </p:extLst>
          </p:nvPr>
        </p:nvGraphicFramePr>
        <p:xfrm>
          <a:off x="269488" y="1000678"/>
          <a:ext cx="11653023" cy="56764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1834">
                  <a:extLst>
                    <a:ext uri="{9D8B030D-6E8A-4147-A177-3AD203B41FA5}">
                      <a16:colId xmlns:a16="http://schemas.microsoft.com/office/drawing/2014/main" val="4091180768"/>
                    </a:ext>
                  </a:extLst>
                </a:gridCol>
                <a:gridCol w="2530078">
                  <a:extLst>
                    <a:ext uri="{9D8B030D-6E8A-4147-A177-3AD203B41FA5}">
                      <a16:colId xmlns:a16="http://schemas.microsoft.com/office/drawing/2014/main" val="561864299"/>
                    </a:ext>
                  </a:extLst>
                </a:gridCol>
                <a:gridCol w="992459">
                  <a:extLst>
                    <a:ext uri="{9D8B030D-6E8A-4147-A177-3AD203B41FA5}">
                      <a16:colId xmlns:a16="http://schemas.microsoft.com/office/drawing/2014/main" val="1952356072"/>
                    </a:ext>
                  </a:extLst>
                </a:gridCol>
                <a:gridCol w="1429065">
                  <a:extLst>
                    <a:ext uri="{9D8B030D-6E8A-4147-A177-3AD203B41FA5}">
                      <a16:colId xmlns:a16="http://schemas.microsoft.com/office/drawing/2014/main" val="2382537517"/>
                    </a:ext>
                  </a:extLst>
                </a:gridCol>
                <a:gridCol w="5919587">
                  <a:extLst>
                    <a:ext uri="{9D8B030D-6E8A-4147-A177-3AD203B41FA5}">
                      <a16:colId xmlns:a16="http://schemas.microsoft.com/office/drawing/2014/main" val="2227744747"/>
                    </a:ext>
                  </a:extLst>
                </a:gridCol>
              </a:tblGrid>
              <a:tr h="27398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Type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Sym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Value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Model Notes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3381802011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Output Power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12,800 W</a:t>
                      </a:r>
                      <a:endParaRPr lang="en-US" sz="1800" dirty="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Selected laser power output (SpaceTech, 2023)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1114336386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Output Diameter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beam_initial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0.30 m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Selected initial laser aperture (SpaceTech, 2023)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3607372571"/>
                  </a:ext>
                </a:extLst>
              </a:tr>
              <a:tr h="51894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Beam Divergence Half-Angle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θ/2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944E-9 rad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Provided by laser model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2561072254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Sub-Satellite Latitude </a:t>
                      </a:r>
                      <a:endParaRPr lang="en-US" sz="1800" dirty="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SSP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(°)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Provided from orbit model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53082900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Sub-Satellite Longitude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SSP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(°)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Provided from orbit model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4121164374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Vehicle Latitude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Veh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varies (°)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Latitude associated with the vehicle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2762881520"/>
                  </a:ext>
                </a:extLst>
              </a:tr>
              <a:tr h="40112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Vehicle Longitude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Veh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varies (°)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Longitude associated with the vehicle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899309932"/>
                  </a:ext>
                </a:extLst>
              </a:tr>
              <a:tr h="51894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Delta Longitude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Δ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(radians)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(Larson, 2015, 5-10)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Δ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Long = |(SSP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- Veh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)|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3439334452"/>
                  </a:ext>
                </a:extLst>
              </a:tr>
              <a:tr h="51894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Moon Angular Radius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ρ</a:t>
                      </a:r>
                      <a:endParaRPr lang="el-GR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(radians)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(Larson, 2015, 5-13]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ρ = 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sin</a:t>
                      </a:r>
                      <a:r>
                        <a:rPr lang="en-US" sz="1800" b="0" u="none" strike="noStrike" baseline="30000">
                          <a:solidFill>
                            <a:srgbClr val="000000"/>
                          </a:solidFill>
                          <a:effectLst/>
                        </a:rPr>
                        <a:t>-1 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[R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moon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/ (R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moon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+ H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satellite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 ]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1023214617"/>
                  </a:ext>
                </a:extLst>
              </a:tr>
              <a:tr h="76390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Moon Central Angle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λ</a:t>
                      </a:r>
                      <a:endParaRPr lang="el-GR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rad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(Larson, 2015, 5-10)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λ = 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cos</a:t>
                      </a:r>
                      <a:r>
                        <a:rPr lang="en-US" sz="1800" b="0" u="none" strike="noStrike" baseline="3000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[ sin(SSP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 x sin(veh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 ) + 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cos(sat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 x cos(veh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 x cos(</a:t>
                      </a: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Δ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Long) ] 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717485811"/>
                  </a:ext>
                </a:extLst>
              </a:tr>
              <a:tr h="51894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Nadir Angle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η</a:t>
                      </a:r>
                      <a:endParaRPr lang="el-GR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(radians)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(Larson, 2015, 5-14)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η = 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tan</a:t>
                      </a:r>
                      <a:r>
                        <a:rPr lang="en-US" sz="1800" b="0" u="none" strike="noStrike" baseline="30000" dirty="0">
                          <a:solidFill>
                            <a:srgbClr val="000000"/>
                          </a:solidFill>
                          <a:effectLst/>
                        </a:rPr>
                        <a:t>-1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[ (sin(</a:t>
                      </a:r>
                      <a:r>
                        <a:rPr lang="el-G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ρ) 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x sin(</a:t>
                      </a:r>
                      <a:r>
                        <a:rPr lang="el-G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λ)) / (1 - 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sin(</a:t>
                      </a:r>
                      <a:r>
                        <a:rPr lang="el-G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ρ) 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x cos(</a:t>
                      </a:r>
                      <a:r>
                        <a:rPr lang="el-G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λ)) ]</a:t>
                      </a:r>
                      <a:endParaRPr lang="el-GR" sz="1800" dirty="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214816644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DEBC-B3D2-038F-BB31-341AF48F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2015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9CB51-1DC3-1E77-D0AC-DED276FCC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78" y="135631"/>
            <a:ext cx="3847759" cy="1917757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en-US" sz="3000" dirty="0">
                <a:solidFill>
                  <a:schemeClr val="tx1"/>
                </a:solidFill>
              </a:rPr>
              <a:t>Operational Concept</a:t>
            </a:r>
          </a:p>
        </p:txBody>
      </p:sp>
      <p:pic>
        <p:nvPicPr>
          <p:cNvPr id="4" name="timeline 4 veh blue laser">
            <a:hlinkClick r:id="" action="ppaction://media"/>
            <a:extLst>
              <a:ext uri="{FF2B5EF4-FFF2-40B4-BE49-F238E27FC236}">
                <a16:creationId xmlns:a16="http://schemas.microsoft.com/office/drawing/2014/main" id="{A5A65D79-9AAE-4A2C-A01B-DD01FE4D9A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5237" y="0"/>
            <a:ext cx="8168193" cy="664504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818E42E-6283-E302-B3A8-24BF332F4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36" y="3187473"/>
            <a:ext cx="24003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3391-3451-F756-D971-2EE31C13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321" y="180898"/>
            <a:ext cx="7729728" cy="677746"/>
          </a:xfrm>
        </p:spPr>
        <p:txBody>
          <a:bodyPr>
            <a:normAutofit fontScale="90000"/>
          </a:bodyPr>
          <a:lstStyle/>
          <a:p>
            <a:r>
              <a:rPr lang="en-US" dirty="0"/>
              <a:t>Beam Characteristics Model - I1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46AA88-0F45-DA75-1A18-46C5F6D8F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58907"/>
              </p:ext>
            </p:extLst>
          </p:nvPr>
        </p:nvGraphicFramePr>
        <p:xfrm>
          <a:off x="259623" y="1101039"/>
          <a:ext cx="11653023" cy="51783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1834">
                  <a:extLst>
                    <a:ext uri="{9D8B030D-6E8A-4147-A177-3AD203B41FA5}">
                      <a16:colId xmlns:a16="http://schemas.microsoft.com/office/drawing/2014/main" val="4091180768"/>
                    </a:ext>
                  </a:extLst>
                </a:gridCol>
                <a:gridCol w="2530078">
                  <a:extLst>
                    <a:ext uri="{9D8B030D-6E8A-4147-A177-3AD203B41FA5}">
                      <a16:colId xmlns:a16="http://schemas.microsoft.com/office/drawing/2014/main" val="561864299"/>
                    </a:ext>
                  </a:extLst>
                </a:gridCol>
                <a:gridCol w="992459">
                  <a:extLst>
                    <a:ext uri="{9D8B030D-6E8A-4147-A177-3AD203B41FA5}">
                      <a16:colId xmlns:a16="http://schemas.microsoft.com/office/drawing/2014/main" val="1952356072"/>
                    </a:ext>
                  </a:extLst>
                </a:gridCol>
                <a:gridCol w="1429065">
                  <a:extLst>
                    <a:ext uri="{9D8B030D-6E8A-4147-A177-3AD203B41FA5}">
                      <a16:colId xmlns:a16="http://schemas.microsoft.com/office/drawing/2014/main" val="2382537517"/>
                    </a:ext>
                  </a:extLst>
                </a:gridCol>
                <a:gridCol w="5919587">
                  <a:extLst>
                    <a:ext uri="{9D8B030D-6E8A-4147-A177-3AD203B41FA5}">
                      <a16:colId xmlns:a16="http://schemas.microsoft.com/office/drawing/2014/main" val="2227744747"/>
                    </a:ext>
                  </a:extLst>
                </a:gridCol>
              </a:tblGrid>
              <a:tr h="27398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Type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Sym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Value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Model Notes</a:t>
                      </a:r>
                      <a:endParaRPr lang="en-US" sz="1800">
                        <a:effectLst/>
                      </a:endParaRPr>
                    </a:p>
                  </a:txBody>
                  <a:tcPr marL="16254" marR="16254" marT="16254" marB="16254" anchor="b"/>
                </a:tc>
                <a:extLst>
                  <a:ext uri="{0D108BD9-81ED-4DB2-BD59-A6C34878D82A}">
                    <a16:rowId xmlns:a16="http://schemas.microsoft.com/office/drawing/2014/main" val="3381802011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Orbital Distance (Range)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(m)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(Larson, 2015, 5-15b)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= R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moon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x (sin(</a:t>
                      </a: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λ) / 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sin(</a:t>
                      </a: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η))</a:t>
                      </a:r>
                      <a:endParaRPr lang="el-GR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114336386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Elevation Angle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El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(°)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(Larson, 2015, 5-15a)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El = 90° - </a:t>
                      </a: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η - λ</a:t>
                      </a:r>
                      <a:endParaRPr lang="el-GR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607372571"/>
                  </a:ext>
                </a:extLst>
              </a:tr>
              <a:tr h="51894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Azimuth X Variable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azimuth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(Szyk, 2023)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azimuth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= sin(</a:t>
                      </a: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Δ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Long) x cos(SSP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2561072254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Azimuth Y Variable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azimuth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(Szyk, 2023)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azimuth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= cos(Veh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 x sin(SSP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 - 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sin(Veh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 x cos(SSP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 x cos(</a:t>
                      </a: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Δ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Long)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53082900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Azimuth Angle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Az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(°)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(Szyk, 2023)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Az = atan2[ X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azimuth 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, Y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azimuth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]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4121164374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Beam Diameter at Range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beam_range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(m)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(Saleh &amp; Teich, 2007)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beam_range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= D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beam_initial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+ 2 x R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x tan(</a:t>
                      </a: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θ/2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2762881520"/>
                  </a:ext>
                </a:extLst>
              </a:tr>
              <a:tr h="40112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Beam Area at Range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beam_range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(m</a:t>
                      </a:r>
                      <a:r>
                        <a:rPr lang="en-US" sz="1800" b="0" u="none" strike="noStrike" baseline="300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baem_range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= </a:t>
                      </a: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π 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x (D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beam_range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/ 2)</a:t>
                      </a:r>
                      <a:r>
                        <a:rPr lang="en-US" sz="1800" b="0" u="none" strike="noStrike" baseline="300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899309932"/>
                  </a:ext>
                </a:extLst>
              </a:tr>
              <a:tr h="51894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Beam Intensity at Range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beam_range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(W/m</a:t>
                      </a:r>
                      <a:r>
                        <a:rPr lang="en-US" sz="1800" b="0" u="none" strike="noStrike" baseline="300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1800" b="0" u="none" strike="noStrike" baseline="-25000" dirty="0" err="1">
                          <a:solidFill>
                            <a:srgbClr val="000000"/>
                          </a:solidFill>
                          <a:effectLst/>
                        </a:rPr>
                        <a:t>beam_range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= </a:t>
                      </a: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r>
                        <a:rPr lang="en-US" sz="1800" b="0" u="none" strike="noStrike" baseline="-25000" dirty="0" err="1">
                          <a:solidFill>
                            <a:srgbClr val="000000"/>
                          </a:solidFill>
                          <a:effectLst/>
                        </a:rPr>
                        <a:t>laser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/ </a:t>
                      </a: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en-US" sz="1800" b="0" u="none" strike="noStrike" baseline="-25000" dirty="0" err="1">
                          <a:solidFill>
                            <a:srgbClr val="000000"/>
                          </a:solidFill>
                          <a:effectLst/>
                        </a:rPr>
                        <a:t>beam_range</a:t>
                      </a:r>
                      <a:endParaRPr lang="en-US" sz="1800" dirty="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4393344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DEBC-B3D2-038F-BB31-341AF48F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21437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3391-3451-F756-D971-2EE31C13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321" y="180898"/>
            <a:ext cx="7729728" cy="677746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Measures Of effectiveness 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46AA88-0F45-DA75-1A18-46C5F6D8F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143366"/>
              </p:ext>
            </p:extLst>
          </p:nvPr>
        </p:nvGraphicFramePr>
        <p:xfrm>
          <a:off x="259623" y="1101039"/>
          <a:ext cx="11653023" cy="53795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1834">
                  <a:extLst>
                    <a:ext uri="{9D8B030D-6E8A-4147-A177-3AD203B41FA5}">
                      <a16:colId xmlns:a16="http://schemas.microsoft.com/office/drawing/2014/main" val="4091180768"/>
                    </a:ext>
                  </a:extLst>
                </a:gridCol>
                <a:gridCol w="2530078">
                  <a:extLst>
                    <a:ext uri="{9D8B030D-6E8A-4147-A177-3AD203B41FA5}">
                      <a16:colId xmlns:a16="http://schemas.microsoft.com/office/drawing/2014/main" val="561864299"/>
                    </a:ext>
                  </a:extLst>
                </a:gridCol>
                <a:gridCol w="992459">
                  <a:extLst>
                    <a:ext uri="{9D8B030D-6E8A-4147-A177-3AD203B41FA5}">
                      <a16:colId xmlns:a16="http://schemas.microsoft.com/office/drawing/2014/main" val="1952356072"/>
                    </a:ext>
                  </a:extLst>
                </a:gridCol>
                <a:gridCol w="1429065">
                  <a:extLst>
                    <a:ext uri="{9D8B030D-6E8A-4147-A177-3AD203B41FA5}">
                      <a16:colId xmlns:a16="http://schemas.microsoft.com/office/drawing/2014/main" val="2382537517"/>
                    </a:ext>
                  </a:extLst>
                </a:gridCol>
                <a:gridCol w="5919587">
                  <a:extLst>
                    <a:ext uri="{9D8B030D-6E8A-4147-A177-3AD203B41FA5}">
                      <a16:colId xmlns:a16="http://schemas.microsoft.com/office/drawing/2014/main" val="2227744747"/>
                    </a:ext>
                  </a:extLst>
                </a:gridCol>
              </a:tblGrid>
              <a:tr h="27398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Type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Sym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Value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</a:rPr>
                        <a:t>Model Notes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381802011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Panel Output Power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(W)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Provided by vehicle laser panel model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114336386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Power Draw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PD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(W)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Provided by satellite laser model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607372571"/>
                  </a:ext>
                </a:extLst>
              </a:tr>
              <a:tr h="51894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Vehicle Battery Capacity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BC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vehicle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varies (Wh)</a:t>
                      </a:r>
                      <a:endParaRPr lang="en-US" sz="1800" dirty="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Provided by investigator in configuration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2561072254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Vehicle Battery Charge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BE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vehicle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(W)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Provided by vehicle EPS and battery model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53082900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Vehicle Time-to-Live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TTL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vehicle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(min)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Provided by the power delivery algorithm discussed below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4121164374"/>
                  </a:ext>
                </a:extLst>
              </a:tr>
              <a:tr h="3576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MOE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Delivered Energy Efficiency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DE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MOE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(%)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Cumulative Laser Panel Output / Cumulative Laser Power Draw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Σ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/ </a:t>
                      </a: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Σ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PD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2762881520"/>
                  </a:ext>
                </a:extLst>
              </a:tr>
              <a:tr h="40112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MOE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Excess Delivery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EX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MOE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calculated (Wh)</a:t>
                      </a:r>
                      <a:endParaRPr lang="en-US" sz="1800" dirty="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Cumulative Energy from Laser Panel Output that exceeded Vehicle Battery Capacity</a:t>
                      </a:r>
                      <a:endParaRPr lang="en-US" sz="18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Σ [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&gt; (BC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vehicle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- BE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vehicle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)]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899309932"/>
                  </a:ext>
                </a:extLst>
              </a:tr>
              <a:tr h="51894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MOE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Usable Energy Efficiency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UE</a:t>
                      </a:r>
                      <a:r>
                        <a:rPr lang="en-US" sz="1800" b="0" u="none" strike="noStrike" baseline="-25000">
                          <a:solidFill>
                            <a:srgbClr val="000000"/>
                          </a:solidFill>
                          <a:effectLst/>
                        </a:rPr>
                        <a:t>MOE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calculated (%)</a:t>
                      </a:r>
                      <a:endParaRPr lang="en-US" sz="1800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(Cumulative Laser Panel Output - Excess Delivery) / Cumulative Laser Power Draw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l-G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Σ</a:t>
                      </a: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r>
                        <a:rPr lang="en-US" sz="1800" b="0" u="none" strike="noStrike" baseline="-25000" dirty="0" err="1">
                          <a:solidFill>
                            <a:srgbClr val="000000"/>
                          </a:solidFill>
                          <a:effectLst/>
                        </a:rPr>
                        <a:t>laser_panel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- EX</a:t>
                      </a:r>
                      <a:r>
                        <a:rPr lang="en-US" sz="1800" b="0" u="none" strike="noStrike" baseline="-25000" dirty="0">
                          <a:solidFill>
                            <a:srgbClr val="000000"/>
                          </a:solidFill>
                          <a:effectLst/>
                        </a:rPr>
                        <a:t>MOE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 / </a:t>
                      </a:r>
                      <a:r>
                        <a:rPr lang="el-G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Σ</a:t>
                      </a: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PD</a:t>
                      </a:r>
                      <a:r>
                        <a:rPr lang="en-US" sz="1800" b="0" u="none" strike="noStrike" baseline="-25000" dirty="0" err="1">
                          <a:solidFill>
                            <a:srgbClr val="000000"/>
                          </a:solidFill>
                          <a:effectLst/>
                        </a:rPr>
                        <a:t>laser</a:t>
                      </a:r>
                      <a:endParaRPr lang="en-US" sz="1800" dirty="0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4393344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DEBC-B3D2-038F-BB31-341AF48F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6599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E136B-93F4-8EF1-A793-C2CBBE6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088" y="158503"/>
            <a:ext cx="7729728" cy="1188720"/>
          </a:xfrm>
        </p:spPr>
        <p:txBody>
          <a:bodyPr/>
          <a:lstStyle/>
          <a:p>
            <a:r>
              <a:rPr lang="en-US" dirty="0"/>
              <a:t>Cyclic Operations Timeline for Power Delivery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99DE42-B450-9E44-997D-DF73F19B974D}"/>
              </a:ext>
            </a:extLst>
          </p:cNvPr>
          <p:cNvCxnSpPr>
            <a:cxnSpLocks/>
          </p:cNvCxnSpPr>
          <p:nvPr/>
        </p:nvCxnSpPr>
        <p:spPr>
          <a:xfrm>
            <a:off x="1253206" y="3620601"/>
            <a:ext cx="10733820" cy="48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78D6F9-AA8D-1147-A3F2-893C2CFAB513}"/>
              </a:ext>
            </a:extLst>
          </p:cNvPr>
          <p:cNvSpPr txBox="1"/>
          <p:nvPr/>
        </p:nvSpPr>
        <p:spPr>
          <a:xfrm>
            <a:off x="1402568" y="330667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Orbit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66818-BF4C-3646-B7FC-6D810F82A825}"/>
              </a:ext>
            </a:extLst>
          </p:cNvPr>
          <p:cNvSpPr txBox="1"/>
          <p:nvPr/>
        </p:nvSpPr>
        <p:spPr>
          <a:xfrm>
            <a:off x="6031101" y="3344422"/>
            <a:ext cx="731290" cy="30777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Orbit 1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73F355B-98FB-5E43-889E-868A062ECD97}"/>
              </a:ext>
            </a:extLst>
          </p:cNvPr>
          <p:cNvGrpSpPr/>
          <p:nvPr/>
        </p:nvGrpSpPr>
        <p:grpSpPr>
          <a:xfrm>
            <a:off x="3902033" y="3959476"/>
            <a:ext cx="4187952" cy="335955"/>
            <a:chOff x="3794457" y="3959476"/>
            <a:chExt cx="4187952" cy="3359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B953EE-DE98-BA4B-8F86-279CC45D575C}"/>
                </a:ext>
              </a:extLst>
            </p:cNvPr>
            <p:cNvSpPr txBox="1"/>
            <p:nvPr/>
          </p:nvSpPr>
          <p:spPr>
            <a:xfrm>
              <a:off x="5496416" y="3987654"/>
              <a:ext cx="810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165 min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EBB571-C819-1E4B-B33F-269DA0B4C6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4457" y="3959476"/>
              <a:ext cx="4187952" cy="14427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BE0240-5EC4-A34A-A76B-D5428A20BB4E}"/>
              </a:ext>
            </a:extLst>
          </p:cNvPr>
          <p:cNvSpPr txBox="1"/>
          <p:nvPr/>
        </p:nvSpPr>
        <p:spPr>
          <a:xfrm>
            <a:off x="10567251" y="3351782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…Orbit 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AACF5F-2EAA-CD46-83D5-F09E7728579C}"/>
              </a:ext>
            </a:extLst>
          </p:cNvPr>
          <p:cNvSpPr txBox="1"/>
          <p:nvPr/>
        </p:nvSpPr>
        <p:spPr>
          <a:xfrm>
            <a:off x="41360" y="3696941"/>
            <a:ext cx="1162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Lunar Spark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Satellite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4ED83-0205-934E-9CB2-A5DB61CCC803}"/>
              </a:ext>
            </a:extLst>
          </p:cNvPr>
          <p:cNvSpPr txBox="1"/>
          <p:nvPr/>
        </p:nvSpPr>
        <p:spPr>
          <a:xfrm>
            <a:off x="44348" y="4242515"/>
            <a:ext cx="1162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Lunar Spark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Satellite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408E0-9F49-734E-AF11-ED8C0823D87A}"/>
              </a:ext>
            </a:extLst>
          </p:cNvPr>
          <p:cNvSpPr txBox="1"/>
          <p:nvPr/>
        </p:nvSpPr>
        <p:spPr>
          <a:xfrm>
            <a:off x="54473" y="4764490"/>
            <a:ext cx="122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Lunar Surface Vehicle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9BD3AC-D01F-BF48-8F1E-C38BF52C1CBD}"/>
              </a:ext>
            </a:extLst>
          </p:cNvPr>
          <p:cNvCxnSpPr>
            <a:cxnSpLocks/>
          </p:cNvCxnSpPr>
          <p:nvPr/>
        </p:nvCxnSpPr>
        <p:spPr>
          <a:xfrm flipH="1">
            <a:off x="1364094" y="3400587"/>
            <a:ext cx="15274" cy="1972767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CFFEB9-1441-1C42-8251-4454AD77FC4E}"/>
              </a:ext>
            </a:extLst>
          </p:cNvPr>
          <p:cNvCxnSpPr>
            <a:cxnSpLocks/>
          </p:cNvCxnSpPr>
          <p:nvPr/>
        </p:nvCxnSpPr>
        <p:spPr>
          <a:xfrm flipH="1">
            <a:off x="5980769" y="3400587"/>
            <a:ext cx="15274" cy="1972767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C24D77-9104-D448-8CBA-10125F832FD2}"/>
              </a:ext>
            </a:extLst>
          </p:cNvPr>
          <p:cNvCxnSpPr>
            <a:cxnSpLocks/>
          </p:cNvCxnSpPr>
          <p:nvPr/>
        </p:nvCxnSpPr>
        <p:spPr>
          <a:xfrm flipH="1">
            <a:off x="10597621" y="3400587"/>
            <a:ext cx="15274" cy="1972767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0D582-EE35-0B4A-9325-EAFCBDA81AC9}"/>
              </a:ext>
            </a:extLst>
          </p:cNvPr>
          <p:cNvCxnSpPr>
            <a:cxnSpLocks/>
          </p:cNvCxnSpPr>
          <p:nvPr/>
        </p:nvCxnSpPr>
        <p:spPr>
          <a:xfrm flipH="1" flipV="1">
            <a:off x="1239474" y="3944263"/>
            <a:ext cx="2238106" cy="813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6033A9-1425-FB46-954A-FA2D8D1DEDF9}"/>
              </a:ext>
            </a:extLst>
          </p:cNvPr>
          <p:cNvCxnSpPr>
            <a:cxnSpLocks/>
          </p:cNvCxnSpPr>
          <p:nvPr/>
        </p:nvCxnSpPr>
        <p:spPr>
          <a:xfrm flipH="1" flipV="1">
            <a:off x="8536438" y="3982159"/>
            <a:ext cx="3450588" cy="1389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A8A461-8648-CA40-AC65-852CFE81AA70}"/>
              </a:ext>
            </a:extLst>
          </p:cNvPr>
          <p:cNvGrpSpPr/>
          <p:nvPr/>
        </p:nvGrpSpPr>
        <p:grpSpPr>
          <a:xfrm>
            <a:off x="1576203" y="4496496"/>
            <a:ext cx="4187952" cy="335955"/>
            <a:chOff x="1468627" y="4496496"/>
            <a:chExt cx="4187952" cy="33595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49FB6A-8930-E146-BFD6-0D8C4347B9CC}"/>
                </a:ext>
              </a:extLst>
            </p:cNvPr>
            <p:cNvSpPr txBox="1"/>
            <p:nvPr/>
          </p:nvSpPr>
          <p:spPr>
            <a:xfrm>
              <a:off x="3157139" y="4524674"/>
              <a:ext cx="810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165 min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FE1577-FC21-C944-B7B3-BB75A5B120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8627" y="4496496"/>
              <a:ext cx="4187952" cy="14427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22BAFD-4D41-B440-8889-5862749512B1}"/>
              </a:ext>
            </a:extLst>
          </p:cNvPr>
          <p:cNvCxnSpPr>
            <a:cxnSpLocks/>
          </p:cNvCxnSpPr>
          <p:nvPr/>
        </p:nvCxnSpPr>
        <p:spPr>
          <a:xfrm flipH="1" flipV="1">
            <a:off x="10822625" y="4564412"/>
            <a:ext cx="1207265" cy="27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73B69CE-0870-B946-A8C3-1358A90348F8}"/>
              </a:ext>
            </a:extLst>
          </p:cNvPr>
          <p:cNvGrpSpPr/>
          <p:nvPr/>
        </p:nvGrpSpPr>
        <p:grpSpPr>
          <a:xfrm>
            <a:off x="6196320" y="4519178"/>
            <a:ext cx="4187952" cy="342363"/>
            <a:chOff x="6088744" y="4519178"/>
            <a:chExt cx="4187952" cy="34236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B9FFCAA-FEF5-2041-BC1A-42D2A4F245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8744" y="4519178"/>
              <a:ext cx="4187952" cy="14427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C3C3B3-68DE-EC4A-8D9F-AAFC06B1C524}"/>
                </a:ext>
              </a:extLst>
            </p:cNvPr>
            <p:cNvSpPr txBox="1"/>
            <p:nvPr/>
          </p:nvSpPr>
          <p:spPr>
            <a:xfrm>
              <a:off x="7825571" y="4553764"/>
              <a:ext cx="810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165 min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76BAB39-039F-584E-8E42-E1FD976FD62E}"/>
              </a:ext>
            </a:extLst>
          </p:cNvPr>
          <p:cNvGrpSpPr/>
          <p:nvPr/>
        </p:nvGrpSpPr>
        <p:grpSpPr>
          <a:xfrm>
            <a:off x="1191141" y="4992716"/>
            <a:ext cx="10813094" cy="401565"/>
            <a:chOff x="1083565" y="4992716"/>
            <a:chExt cx="10813094" cy="4015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7BE550-94CD-D042-8D49-0E47F6F0602D}"/>
                </a:ext>
              </a:extLst>
            </p:cNvPr>
            <p:cNvSpPr txBox="1"/>
            <p:nvPr/>
          </p:nvSpPr>
          <p:spPr>
            <a:xfrm>
              <a:off x="3201767" y="5086504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15 min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99DCF1-146A-734C-BB9A-A14800F1696F}"/>
                </a:ext>
              </a:extLst>
            </p:cNvPr>
            <p:cNvSpPr txBox="1"/>
            <p:nvPr/>
          </p:nvSpPr>
          <p:spPr>
            <a:xfrm>
              <a:off x="4319810" y="5086504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75 min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EBB6B0-D924-C34D-9895-AAD91307C265}"/>
                </a:ext>
              </a:extLst>
            </p:cNvPr>
            <p:cNvSpPr txBox="1"/>
            <p:nvPr/>
          </p:nvSpPr>
          <p:spPr>
            <a:xfrm>
              <a:off x="5554491" y="5086504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15 min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A349F0-9676-634D-89D6-F9C6C6C10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4627" y="5013563"/>
              <a:ext cx="1901952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F857E86-DECB-9B45-A16D-031732995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4428" y="4992716"/>
              <a:ext cx="3749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B3E5D68-12EF-9143-93DA-6C537AA61A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5151" y="5015733"/>
              <a:ext cx="3749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7CAADC-6CF5-B247-BC50-4BB3C2BCB83B}"/>
                </a:ext>
              </a:extLst>
            </p:cNvPr>
            <p:cNvSpPr txBox="1"/>
            <p:nvPr/>
          </p:nvSpPr>
          <p:spPr>
            <a:xfrm>
              <a:off x="7826598" y="5086504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15 min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8B7481-2308-5646-AD11-2DAB5B60EF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0238" y="5002288"/>
              <a:ext cx="3749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5919970-28B7-E644-8A04-089D774043D6}"/>
                </a:ext>
              </a:extLst>
            </p:cNvPr>
            <p:cNvSpPr txBox="1"/>
            <p:nvPr/>
          </p:nvSpPr>
          <p:spPr>
            <a:xfrm>
              <a:off x="6670682" y="5086504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75 min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F9D2EDF-D805-764A-B1EB-171A6FDA3C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499" y="5013563"/>
              <a:ext cx="1901952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AA59E4-7DA4-214F-8E10-E48E873440AD}"/>
                </a:ext>
              </a:extLst>
            </p:cNvPr>
            <p:cNvSpPr txBox="1"/>
            <p:nvPr/>
          </p:nvSpPr>
          <p:spPr>
            <a:xfrm>
              <a:off x="9011892" y="5086504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75 min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E162EFE-522F-D64B-BCB1-6CCA8F664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9557" y="5021524"/>
              <a:ext cx="1901952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3E6772-76BB-1842-845C-6112E18BA8BC}"/>
                </a:ext>
              </a:extLst>
            </p:cNvPr>
            <p:cNvSpPr txBox="1"/>
            <p:nvPr/>
          </p:nvSpPr>
          <p:spPr>
            <a:xfrm>
              <a:off x="2021050" y="5086504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75 min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87BBD1D-C4B9-8B44-8959-3FBDDF802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5867" y="5002288"/>
              <a:ext cx="1901952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2979E8-30CF-7D40-A465-2100191DC8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65" y="5013563"/>
              <a:ext cx="3749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3D95A8-2128-0C43-B2F2-4B97D287A8E7}"/>
                </a:ext>
              </a:extLst>
            </p:cNvPr>
            <p:cNvSpPr txBox="1"/>
            <p:nvPr/>
          </p:nvSpPr>
          <p:spPr>
            <a:xfrm>
              <a:off x="10179457" y="5086504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15 min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123A71E-98E5-5942-BFF5-54D7010B7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98041" y="5024446"/>
              <a:ext cx="3749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BE00246-8BC3-7F48-AC8B-F879806716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89394" y="5034925"/>
              <a:ext cx="1207265" cy="27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4EB2E48-78FC-D740-A6B7-8A60E774C0BA}"/>
              </a:ext>
            </a:extLst>
          </p:cNvPr>
          <p:cNvSpPr txBox="1"/>
          <p:nvPr/>
        </p:nvSpPr>
        <p:spPr>
          <a:xfrm>
            <a:off x="9228510" y="5881694"/>
            <a:ext cx="1686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Laser Contact Time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14D974C-7B07-9145-808F-AB6F6B86A931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8709812" y="6035583"/>
            <a:ext cx="518698" cy="2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DB0249-FEA4-EB43-A7A5-225F1A93426E}"/>
              </a:ext>
            </a:extLst>
          </p:cNvPr>
          <p:cNvCxnSpPr>
            <a:cxnSpLocks/>
          </p:cNvCxnSpPr>
          <p:nvPr/>
        </p:nvCxnSpPr>
        <p:spPr>
          <a:xfrm flipH="1">
            <a:off x="8709810" y="6326603"/>
            <a:ext cx="53100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2691786-C589-7042-8A62-3C7A97E3F358}"/>
              </a:ext>
            </a:extLst>
          </p:cNvPr>
          <p:cNvSpPr txBox="1"/>
          <p:nvPr/>
        </p:nvSpPr>
        <p:spPr>
          <a:xfrm>
            <a:off x="9240816" y="6199958"/>
            <a:ext cx="167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Non-Contact Time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31C5BA-E81C-7446-9984-FA9EA9A620DD}"/>
              </a:ext>
            </a:extLst>
          </p:cNvPr>
          <p:cNvGrpSpPr/>
          <p:nvPr/>
        </p:nvGrpSpPr>
        <p:grpSpPr>
          <a:xfrm>
            <a:off x="1073813" y="1899025"/>
            <a:ext cx="1038747" cy="2590396"/>
            <a:chOff x="966237" y="1899025"/>
            <a:chExt cx="1038747" cy="259039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4030CF8-6C1F-B24B-8735-AEFDE2C8E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124" y="4489421"/>
              <a:ext cx="3749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63" name="Graphic 62" descr="Satellite">
              <a:extLst>
                <a:ext uri="{FF2B5EF4-FFF2-40B4-BE49-F238E27FC236}">
                  <a16:creationId xmlns:a16="http://schemas.microsoft.com/office/drawing/2014/main" id="{651D1E1F-4E68-BE4D-A130-6D1DA5D81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9101" y="2220553"/>
              <a:ext cx="995883" cy="99588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6415F-0B53-DE4E-8C61-61417F962EFF}"/>
                </a:ext>
              </a:extLst>
            </p:cNvPr>
            <p:cNvSpPr txBox="1"/>
            <p:nvPr/>
          </p:nvSpPr>
          <p:spPr>
            <a:xfrm>
              <a:off x="966237" y="1899025"/>
              <a:ext cx="995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Satellite 2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BA2FAA0-B253-374B-89DB-DDC8B1BDE629}"/>
              </a:ext>
            </a:extLst>
          </p:cNvPr>
          <p:cNvGrpSpPr/>
          <p:nvPr/>
        </p:nvGrpSpPr>
        <p:grpSpPr>
          <a:xfrm>
            <a:off x="3309343" y="1909350"/>
            <a:ext cx="1094955" cy="2441835"/>
            <a:chOff x="3201767" y="1909350"/>
            <a:chExt cx="1094955" cy="2441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BB25B-DB00-D94C-8653-6245C955A071}"/>
                </a:ext>
              </a:extLst>
            </p:cNvPr>
            <p:cNvSpPr txBox="1"/>
            <p:nvPr/>
          </p:nvSpPr>
          <p:spPr>
            <a:xfrm>
              <a:off x="3201767" y="4043408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15 min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567E91B-EB0F-4B4D-90A1-3C6AF8958D09}"/>
                </a:ext>
              </a:extLst>
            </p:cNvPr>
            <p:cNvGrpSpPr/>
            <p:nvPr/>
          </p:nvGrpSpPr>
          <p:grpSpPr>
            <a:xfrm>
              <a:off x="3257975" y="1909350"/>
              <a:ext cx="1038747" cy="2028763"/>
              <a:chOff x="3257975" y="1909350"/>
              <a:chExt cx="1038747" cy="2028763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1D57419-2962-5F42-9763-31917721BB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75151" y="3938113"/>
                <a:ext cx="37490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65" name="Graphic 64" descr="Satellite">
                <a:extLst>
                  <a:ext uri="{FF2B5EF4-FFF2-40B4-BE49-F238E27FC236}">
                    <a16:creationId xmlns:a16="http://schemas.microsoft.com/office/drawing/2014/main" id="{60EC74C9-BEC8-E043-AC75-F360F7FA0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lum bright="-100000" contrast="-10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00839" y="2230878"/>
                <a:ext cx="995883" cy="995883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D345F4-FAAF-5140-99C4-7E0D172B3EDC}"/>
                  </a:ext>
                </a:extLst>
              </p:cNvPr>
              <p:cNvSpPr txBox="1"/>
              <p:nvPr/>
            </p:nvSpPr>
            <p:spPr>
              <a:xfrm>
                <a:off x="3257975" y="1909350"/>
                <a:ext cx="9958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Satellite 1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8E0C3C-897A-614B-ABF4-D10F15FF4D69}"/>
              </a:ext>
            </a:extLst>
          </p:cNvPr>
          <p:cNvGrpSpPr/>
          <p:nvPr/>
        </p:nvGrpSpPr>
        <p:grpSpPr>
          <a:xfrm flipH="1">
            <a:off x="5657289" y="1893311"/>
            <a:ext cx="1038747" cy="2979153"/>
            <a:chOff x="5549713" y="1893311"/>
            <a:chExt cx="1038747" cy="29791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8547D-509D-A940-8F01-CDF70973848B}"/>
                </a:ext>
              </a:extLst>
            </p:cNvPr>
            <p:cNvSpPr txBox="1"/>
            <p:nvPr/>
          </p:nvSpPr>
          <p:spPr>
            <a:xfrm>
              <a:off x="5844776" y="4564687"/>
              <a:ext cx="7216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15 min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2D6A7C1-91F5-834F-B929-919DA69C7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7278" y="4488095"/>
              <a:ext cx="3749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67" name="Graphic 66" descr="Satellite">
              <a:extLst>
                <a:ext uri="{FF2B5EF4-FFF2-40B4-BE49-F238E27FC236}">
                  <a16:creationId xmlns:a16="http://schemas.microsoft.com/office/drawing/2014/main" id="{0B6C6EBA-7F05-CE4D-8A23-59E39D5A9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5592577" y="2214839"/>
              <a:ext cx="995883" cy="99588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6F68E0-400D-A04E-BFCB-9D8C447469DB}"/>
                </a:ext>
              </a:extLst>
            </p:cNvPr>
            <p:cNvSpPr txBox="1"/>
            <p:nvPr/>
          </p:nvSpPr>
          <p:spPr>
            <a:xfrm>
              <a:off x="5549713" y="1893311"/>
              <a:ext cx="9958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Satellite 2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EDCEF9E-7B27-2F43-977B-7B77A878BA3F}"/>
              </a:ext>
            </a:extLst>
          </p:cNvPr>
          <p:cNvGrpSpPr/>
          <p:nvPr/>
        </p:nvGrpSpPr>
        <p:grpSpPr>
          <a:xfrm>
            <a:off x="7935473" y="1903636"/>
            <a:ext cx="1052301" cy="2431808"/>
            <a:chOff x="7827897" y="1903636"/>
            <a:chExt cx="1052301" cy="2431808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E93E5E1-3C73-B746-9A33-C3C3C1E2864C}"/>
                </a:ext>
              </a:extLst>
            </p:cNvPr>
            <p:cNvGrpSpPr/>
            <p:nvPr/>
          </p:nvGrpSpPr>
          <p:grpSpPr>
            <a:xfrm>
              <a:off x="7827897" y="2225164"/>
              <a:ext cx="1052301" cy="2110280"/>
              <a:chOff x="7827897" y="2225164"/>
              <a:chExt cx="1052301" cy="211028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020268-4FA0-984C-995E-FB9B897D3591}"/>
                  </a:ext>
                </a:extLst>
              </p:cNvPr>
              <p:cNvSpPr txBox="1"/>
              <p:nvPr/>
            </p:nvSpPr>
            <p:spPr>
              <a:xfrm>
                <a:off x="7827897" y="4027667"/>
                <a:ext cx="7216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15 min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25CE990-B62E-184E-95B2-E2F70B9AB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30113" y="3951075"/>
                <a:ext cx="37490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69" name="Graphic 68" descr="Satellite">
                <a:extLst>
                  <a:ext uri="{FF2B5EF4-FFF2-40B4-BE49-F238E27FC236}">
                    <a16:creationId xmlns:a16="http://schemas.microsoft.com/office/drawing/2014/main" id="{9C66649B-12B8-D945-8587-6C8BAC070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lum bright="-100000" contrast="-10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884315" y="2225164"/>
                <a:ext cx="995883" cy="995883"/>
              </a:xfrm>
              <a:prstGeom prst="rect">
                <a:avLst/>
              </a:prstGeom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1E8A58D-79B3-3A40-AA27-CE42456E14D5}"/>
                </a:ext>
              </a:extLst>
            </p:cNvPr>
            <p:cNvSpPr txBox="1"/>
            <p:nvPr/>
          </p:nvSpPr>
          <p:spPr>
            <a:xfrm>
              <a:off x="7841451" y="1903636"/>
              <a:ext cx="995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Satellite 1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2265045-BF6A-5B40-B7CB-B60B040A520C}"/>
              </a:ext>
            </a:extLst>
          </p:cNvPr>
          <p:cNvGrpSpPr/>
          <p:nvPr/>
        </p:nvGrpSpPr>
        <p:grpSpPr>
          <a:xfrm>
            <a:off x="10240765" y="1918259"/>
            <a:ext cx="1038747" cy="3037861"/>
            <a:chOff x="10133189" y="1918259"/>
            <a:chExt cx="1038747" cy="30378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E8E152-3B8C-E240-917E-9C6B9B1DD284}"/>
                </a:ext>
              </a:extLst>
            </p:cNvPr>
            <p:cNvSpPr txBox="1"/>
            <p:nvPr/>
          </p:nvSpPr>
          <p:spPr>
            <a:xfrm>
              <a:off x="10179457" y="4648343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15 min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AB7A030-0A2C-D841-84D5-7F881784B4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05970" y="4543048"/>
              <a:ext cx="3749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71" name="Graphic 70" descr="Satellite">
              <a:extLst>
                <a:ext uri="{FF2B5EF4-FFF2-40B4-BE49-F238E27FC236}">
                  <a16:creationId xmlns:a16="http://schemas.microsoft.com/office/drawing/2014/main" id="{3844898D-7953-E746-B426-2E575BDB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76053" y="2239787"/>
              <a:ext cx="995883" cy="99588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2132596-EC01-C64A-A52D-4FB5842554F1}"/>
                </a:ext>
              </a:extLst>
            </p:cNvPr>
            <p:cNvSpPr txBox="1"/>
            <p:nvPr/>
          </p:nvSpPr>
          <p:spPr>
            <a:xfrm>
              <a:off x="10133189" y="1918259"/>
              <a:ext cx="995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Satellite 2</a:t>
              </a: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CAD55C00-A7CA-8A44-BB4F-1D67ADBC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8887" y="5214937"/>
            <a:ext cx="1691795" cy="16917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A825B2-0164-D997-3892-2B8A22CC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8733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E136B-93F4-8EF1-A793-C2CBBE6D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088" y="158503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Cyclic Operations Timeline for Communication and Tasking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99DE42-B450-9E44-997D-DF73F19B974D}"/>
              </a:ext>
            </a:extLst>
          </p:cNvPr>
          <p:cNvCxnSpPr>
            <a:cxnSpLocks/>
          </p:cNvCxnSpPr>
          <p:nvPr/>
        </p:nvCxnSpPr>
        <p:spPr>
          <a:xfrm>
            <a:off x="1253206" y="3620601"/>
            <a:ext cx="10733820" cy="48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78D6F9-AA8D-1147-A3F2-893C2CFAB513}"/>
              </a:ext>
            </a:extLst>
          </p:cNvPr>
          <p:cNvSpPr txBox="1"/>
          <p:nvPr/>
        </p:nvSpPr>
        <p:spPr>
          <a:xfrm>
            <a:off x="1402568" y="330667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Orbit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66818-BF4C-3646-B7FC-6D810F82A825}"/>
              </a:ext>
            </a:extLst>
          </p:cNvPr>
          <p:cNvSpPr txBox="1"/>
          <p:nvPr/>
        </p:nvSpPr>
        <p:spPr>
          <a:xfrm>
            <a:off x="6031101" y="3344422"/>
            <a:ext cx="731290" cy="30777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Orbit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E0240-5EC4-A34A-A76B-D5428A20BB4E}"/>
              </a:ext>
            </a:extLst>
          </p:cNvPr>
          <p:cNvSpPr txBox="1"/>
          <p:nvPr/>
        </p:nvSpPr>
        <p:spPr>
          <a:xfrm>
            <a:off x="10567251" y="3351782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…Orbit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4ED83-0205-934E-9CB2-A5DB61CCC803}"/>
              </a:ext>
            </a:extLst>
          </p:cNvPr>
          <p:cNvSpPr txBox="1"/>
          <p:nvPr/>
        </p:nvSpPr>
        <p:spPr>
          <a:xfrm>
            <a:off x="44348" y="4242515"/>
            <a:ext cx="1162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Lunar Spark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Satellite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9BD3AC-D01F-BF48-8F1E-C38BF52C1CBD}"/>
              </a:ext>
            </a:extLst>
          </p:cNvPr>
          <p:cNvCxnSpPr>
            <a:cxnSpLocks/>
          </p:cNvCxnSpPr>
          <p:nvPr/>
        </p:nvCxnSpPr>
        <p:spPr>
          <a:xfrm flipH="1">
            <a:off x="1364094" y="3400587"/>
            <a:ext cx="15274" cy="1972767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CFFEB9-1441-1C42-8251-4454AD77FC4E}"/>
              </a:ext>
            </a:extLst>
          </p:cNvPr>
          <p:cNvCxnSpPr>
            <a:cxnSpLocks/>
          </p:cNvCxnSpPr>
          <p:nvPr/>
        </p:nvCxnSpPr>
        <p:spPr>
          <a:xfrm flipH="1">
            <a:off x="5980769" y="3400587"/>
            <a:ext cx="15274" cy="1972767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C24D77-9104-D448-8CBA-10125F832FD2}"/>
              </a:ext>
            </a:extLst>
          </p:cNvPr>
          <p:cNvCxnSpPr>
            <a:cxnSpLocks/>
          </p:cNvCxnSpPr>
          <p:nvPr/>
        </p:nvCxnSpPr>
        <p:spPr>
          <a:xfrm flipH="1">
            <a:off x="10597621" y="3400587"/>
            <a:ext cx="15274" cy="1972767"/>
          </a:xfrm>
          <a:prstGeom prst="line">
            <a:avLst/>
          </a:prstGeom>
          <a:ln w="9525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EB2E48-78FC-D740-A6B7-8A60E774C0BA}"/>
              </a:ext>
            </a:extLst>
          </p:cNvPr>
          <p:cNvSpPr txBox="1"/>
          <p:nvPr/>
        </p:nvSpPr>
        <p:spPr>
          <a:xfrm>
            <a:off x="8126263" y="5411632"/>
            <a:ext cx="2963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Laser Contact Time (Power Delivery)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14D974C-7B07-9145-808F-AB6F6B86A931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7607565" y="5565521"/>
            <a:ext cx="518698" cy="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DB0249-FEA4-EB43-A7A5-225F1A93426E}"/>
              </a:ext>
            </a:extLst>
          </p:cNvPr>
          <p:cNvCxnSpPr>
            <a:cxnSpLocks/>
          </p:cNvCxnSpPr>
          <p:nvPr/>
        </p:nvCxnSpPr>
        <p:spPr>
          <a:xfrm flipH="1">
            <a:off x="7607563" y="5856541"/>
            <a:ext cx="53100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2691786-C589-7042-8A62-3C7A97E3F358}"/>
              </a:ext>
            </a:extLst>
          </p:cNvPr>
          <p:cNvSpPr txBox="1"/>
          <p:nvPr/>
        </p:nvSpPr>
        <p:spPr>
          <a:xfrm>
            <a:off x="8138568" y="5729896"/>
            <a:ext cx="3749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Gather Vehicle Status &amp; Prepare for Earth Comm</a:t>
            </a:r>
            <a:endParaRPr kumimoji="0" lang="en-US" sz="1400" b="0" i="0" u="none" strike="noStrike" kern="1200" cap="none" spc="0" normalizeH="0" baseline="0">
              <a:ln>
                <a:noFill/>
              </a:ln>
              <a:effectLst/>
              <a:uLnTx/>
              <a:uFillTx/>
              <a:latin typeface="Gill Sans MT" panose="020B0502020104020203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217B4D6-9175-C64B-A691-B35028B0433E}"/>
              </a:ext>
            </a:extLst>
          </p:cNvPr>
          <p:cNvSpPr txBox="1"/>
          <p:nvPr/>
        </p:nvSpPr>
        <p:spPr>
          <a:xfrm>
            <a:off x="8126262" y="6032845"/>
            <a:ext cx="3989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Earth Communication &amp; Vehicle Selection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A460050-6036-CB40-8207-21FD239D0C56}"/>
              </a:ext>
            </a:extLst>
          </p:cNvPr>
          <p:cNvCxnSpPr>
            <a:cxnSpLocks/>
            <a:stCxn id="93" idx="1"/>
          </p:cNvCxnSpPr>
          <p:nvPr/>
        </p:nvCxnSpPr>
        <p:spPr>
          <a:xfrm flipH="1">
            <a:off x="7607566" y="6186734"/>
            <a:ext cx="518696" cy="3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D939E8C-65FC-D840-8AF5-21B5BCD1D00E}"/>
              </a:ext>
            </a:extLst>
          </p:cNvPr>
          <p:cNvGrpSpPr/>
          <p:nvPr/>
        </p:nvGrpSpPr>
        <p:grpSpPr>
          <a:xfrm>
            <a:off x="3852329" y="4502887"/>
            <a:ext cx="1901952" cy="371136"/>
            <a:chOff x="3852329" y="4502887"/>
            <a:chExt cx="1901952" cy="37113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269088-4FFD-5E45-8607-9FAE37609E0C}"/>
                </a:ext>
              </a:extLst>
            </p:cNvPr>
            <p:cNvSpPr txBox="1"/>
            <p:nvPr/>
          </p:nvSpPr>
          <p:spPr>
            <a:xfrm>
              <a:off x="4417512" y="4566246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75 min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6317E41-2716-9241-9FBF-AC477EAEA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2329" y="4502887"/>
              <a:ext cx="1901952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DA6C1D6-7E0C-1C4D-A256-0BF18E9FCDEE}"/>
              </a:ext>
            </a:extLst>
          </p:cNvPr>
          <p:cNvSpPr txBox="1"/>
          <p:nvPr/>
        </p:nvSpPr>
        <p:spPr>
          <a:xfrm>
            <a:off x="8126262" y="6335794"/>
            <a:ext cx="398994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400">
                <a:latin typeface="Gill Sans MT" panose="020B0502020104020203"/>
              </a:rPr>
              <a:t>Orbit Correction Maneuver</a:t>
            </a:r>
            <a:endParaRPr lang="en-US" err="1"/>
          </a:p>
          <a:p>
            <a:pPr>
              <a:defRPr/>
            </a:pPr>
            <a:r>
              <a:rPr lang="en-US" sz="1400">
                <a:latin typeface="Gill Sans MT" panose="020B0502020104020203"/>
              </a:rPr>
              <a:t>Vehicle</a:t>
            </a:r>
            <a:r>
              <a: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Pointing, Search, &amp; Acquisition</a:t>
            </a:r>
            <a:endParaRPr lang="en-US">
              <a:ea typeface="+mn-ea"/>
              <a:cs typeface="+mn-cs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FE3E807-591E-1541-8E16-D559463C474C}"/>
              </a:ext>
            </a:extLst>
          </p:cNvPr>
          <p:cNvCxnSpPr>
            <a:cxnSpLocks/>
            <a:stCxn id="97" idx="1"/>
          </p:cNvCxnSpPr>
          <p:nvPr/>
        </p:nvCxnSpPr>
        <p:spPr>
          <a:xfrm flipH="1" flipV="1">
            <a:off x="7564024" y="6587657"/>
            <a:ext cx="562238" cy="974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3E28EF5-0202-DA4A-B372-3F80454D47D9}"/>
              </a:ext>
            </a:extLst>
          </p:cNvPr>
          <p:cNvGrpSpPr/>
          <p:nvPr/>
        </p:nvGrpSpPr>
        <p:grpSpPr>
          <a:xfrm>
            <a:off x="5657289" y="1893311"/>
            <a:ext cx="6372601" cy="4730469"/>
            <a:chOff x="5657289" y="1893311"/>
            <a:chExt cx="6372601" cy="473046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4C66644-201B-FB40-8A99-2CC76798C9C5}"/>
                </a:ext>
              </a:extLst>
            </p:cNvPr>
            <p:cNvGrpSpPr/>
            <p:nvPr/>
          </p:nvGrpSpPr>
          <p:grpSpPr>
            <a:xfrm>
              <a:off x="5657289" y="1893311"/>
              <a:ext cx="6372601" cy="3062809"/>
              <a:chOff x="5657289" y="1893311"/>
              <a:chExt cx="6372601" cy="3062809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422BAFD-4D41-B440-8889-5862749512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22625" y="4564412"/>
                <a:ext cx="1207265" cy="275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B8E0C3C-897A-614B-ABF4-D10F15FF4D69}"/>
                  </a:ext>
                </a:extLst>
              </p:cNvPr>
              <p:cNvGrpSpPr/>
              <p:nvPr/>
            </p:nvGrpSpPr>
            <p:grpSpPr>
              <a:xfrm>
                <a:off x="5657289" y="1893311"/>
                <a:ext cx="1038747" cy="2979153"/>
                <a:chOff x="5549713" y="1893311"/>
                <a:chExt cx="1038747" cy="2979153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8C8547D-509D-A940-8F01-CDF70973848B}"/>
                    </a:ext>
                  </a:extLst>
                </p:cNvPr>
                <p:cNvSpPr txBox="1"/>
                <p:nvPr/>
              </p:nvSpPr>
              <p:spPr>
                <a:xfrm>
                  <a:off x="5554491" y="4564687"/>
                  <a:ext cx="7216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>
                      <a:ln>
                        <a:noFill/>
                      </a:ln>
                      <a:effectLst/>
                      <a:uLnTx/>
                      <a:uFillTx/>
                      <a:latin typeface="Gill Sans MT" panose="020B0502020104020203"/>
                      <a:ea typeface="+mn-ea"/>
                      <a:cs typeface="+mn-cs"/>
                    </a:rPr>
                    <a:t>15 min</a:t>
                  </a:r>
                  <a:endPara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</a:endParaRP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92D6A7C1-91F5-834F-B929-919DA69C7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14428" y="4488095"/>
                  <a:ext cx="37490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pic>
              <p:nvPicPr>
                <p:cNvPr id="67" name="Graphic 66" descr="Satellite">
                  <a:extLst>
                    <a:ext uri="{FF2B5EF4-FFF2-40B4-BE49-F238E27FC236}">
                      <a16:creationId xmlns:a16="http://schemas.microsoft.com/office/drawing/2014/main" id="{0B6C6EBA-7F05-CE4D-8A23-59E39D5A9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lum bright="-100000" contrast="-100000"/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92577" y="2214839"/>
                  <a:ext cx="995883" cy="995883"/>
                </a:xfrm>
                <a:prstGeom prst="rect">
                  <a:avLst/>
                </a:prstGeom>
              </p:spPr>
            </p:pic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66F68E0-400D-A04E-BFCB-9D8C447469DB}"/>
                    </a:ext>
                  </a:extLst>
                </p:cNvPr>
                <p:cNvSpPr txBox="1"/>
                <p:nvPr/>
              </p:nvSpPr>
              <p:spPr>
                <a:xfrm>
                  <a:off x="5549713" y="1893311"/>
                  <a:ext cx="9958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>
                      <a:ln>
                        <a:noFill/>
                      </a:ln>
                      <a:effectLst/>
                      <a:uLnTx/>
                      <a:uFillTx/>
                      <a:latin typeface="Gill Sans MT" panose="020B0502020104020203"/>
                      <a:ea typeface="+mn-ea"/>
                      <a:cs typeface="+mn-cs"/>
                    </a:rPr>
                    <a:t>Satellite 1</a:t>
                  </a:r>
                  <a:endPara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</a:endParaRPr>
                </a:p>
              </p:txBody>
            </p:sp>
          </p:grpSp>
          <p:pic>
            <p:nvPicPr>
              <p:cNvPr id="69" name="Graphic 68" descr="Satellite">
                <a:extLst>
                  <a:ext uri="{FF2B5EF4-FFF2-40B4-BE49-F238E27FC236}">
                    <a16:creationId xmlns:a16="http://schemas.microsoft.com/office/drawing/2014/main" id="{9C66649B-12B8-D945-8587-6C8BAC070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lum bright="-100000" contrast="-10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91891" y="2225164"/>
                <a:ext cx="995883" cy="995883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1E8A58D-79B3-3A40-AA27-CE42456E14D5}"/>
                  </a:ext>
                </a:extLst>
              </p:cNvPr>
              <p:cNvSpPr txBox="1"/>
              <p:nvPr/>
            </p:nvSpPr>
            <p:spPr>
              <a:xfrm>
                <a:off x="7949027" y="1903636"/>
                <a:ext cx="9958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Satellite 1</a:t>
                </a:r>
                <a:endPara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</a:endParaRP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2265045-BF6A-5B40-B7CB-B60B040A520C}"/>
                  </a:ext>
                </a:extLst>
              </p:cNvPr>
              <p:cNvGrpSpPr/>
              <p:nvPr/>
            </p:nvGrpSpPr>
            <p:grpSpPr>
              <a:xfrm>
                <a:off x="10240765" y="1918259"/>
                <a:ext cx="1038747" cy="3037861"/>
                <a:chOff x="10133189" y="1918259"/>
                <a:chExt cx="1038747" cy="3037861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9E8E152-3B8C-E240-917E-9C6B9B1DD284}"/>
                    </a:ext>
                  </a:extLst>
                </p:cNvPr>
                <p:cNvSpPr txBox="1"/>
                <p:nvPr/>
              </p:nvSpPr>
              <p:spPr>
                <a:xfrm>
                  <a:off x="10179457" y="4648343"/>
                  <a:ext cx="7216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>
                      <a:ln>
                        <a:noFill/>
                      </a:ln>
                      <a:effectLst/>
                      <a:uLnTx/>
                      <a:uFillTx/>
                      <a:latin typeface="Gill Sans MT" panose="020B0502020104020203"/>
                      <a:ea typeface="+mn-ea"/>
                      <a:cs typeface="+mn-cs"/>
                    </a:rPr>
                    <a:t>15 min</a:t>
                  </a:r>
                  <a:endPara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</a:endParaRP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8AB7A030-0A2C-D841-84D5-7F881784B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05970" y="4543048"/>
                  <a:ext cx="37490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Graphic 70" descr="Satellite">
                  <a:extLst>
                    <a:ext uri="{FF2B5EF4-FFF2-40B4-BE49-F238E27FC236}">
                      <a16:creationId xmlns:a16="http://schemas.microsoft.com/office/drawing/2014/main" id="{3844898D-7953-E746-B426-2E575BDBF0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lum bright="-100000" contrast="-100000"/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76053" y="2239787"/>
                  <a:ext cx="995883" cy="995883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132596-EC01-C64A-A52D-4FB5842554F1}"/>
                    </a:ext>
                  </a:extLst>
                </p:cNvPr>
                <p:cNvSpPr txBox="1"/>
                <p:nvPr/>
              </p:nvSpPr>
              <p:spPr>
                <a:xfrm>
                  <a:off x="10133189" y="1918259"/>
                  <a:ext cx="9958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>
                      <a:ln>
                        <a:noFill/>
                      </a:ln>
                      <a:effectLst/>
                      <a:uLnTx/>
                      <a:uFillTx/>
                      <a:latin typeface="Gill Sans MT" panose="020B0502020104020203"/>
                      <a:ea typeface="+mn-ea"/>
                      <a:cs typeface="+mn-cs"/>
                    </a:rPr>
                    <a:t>Satellite 1</a:t>
                  </a:r>
                  <a:endPara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</a:endParaRP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24E76CD-EB68-B547-B5F4-26B3DA3EBE49}"/>
                  </a:ext>
                </a:extLst>
              </p:cNvPr>
              <p:cNvSpPr txBox="1"/>
              <p:nvPr/>
            </p:nvSpPr>
            <p:spPr>
              <a:xfrm>
                <a:off x="6695436" y="4572140"/>
                <a:ext cx="810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>
                    <a:latin typeface="Gill Sans MT" panose="020B0502020104020203"/>
                  </a:rPr>
                  <a:t>7</a:t>
                </a:r>
                <a:r>
                  <a: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5 min</a:t>
                </a:r>
                <a:endPara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2D86749-5D10-F442-B442-E6882FDC19DE}"/>
                  </a:ext>
                </a:extLst>
              </p:cNvPr>
              <p:cNvSpPr txBox="1"/>
              <p:nvPr/>
            </p:nvSpPr>
            <p:spPr>
              <a:xfrm>
                <a:off x="7952878" y="4572140"/>
                <a:ext cx="7216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15 min</a:t>
                </a:r>
                <a:endPara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</a:endParaRPr>
              </a:p>
            </p:txBody>
          </p: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3B1D1F0D-9375-CD42-9D6F-E9AB2EEFC3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26262" y="4508781"/>
                <a:ext cx="37490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triangle" w="med" len="med"/>
                <a:tailEnd type="triangle" w="med" len="med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13BA5E9C-E76E-5143-82FC-F6774CCBAE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11461" y="4515126"/>
                <a:ext cx="1901952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D313E7C-720C-BD41-9AE3-37D183C1F431}"/>
                  </a:ext>
                </a:extLst>
              </p:cNvPr>
              <p:cNvSpPr txBox="1"/>
              <p:nvPr/>
            </p:nvSpPr>
            <p:spPr>
              <a:xfrm>
                <a:off x="9061047" y="4572140"/>
                <a:ext cx="7216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75 min</a:t>
                </a:r>
                <a:endPara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5959F5F0-7CC0-3141-8AEA-931B410596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95864" y="4508781"/>
                <a:ext cx="1901952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headEnd type="triangl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0E57F84-5FA9-0947-8894-1D4B4627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5035" y="5215861"/>
              <a:ext cx="1103119" cy="1103119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8DAB8562-0133-0746-BBB9-B08466412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7435" y="5368261"/>
              <a:ext cx="1103119" cy="1103119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2AD5EDE0-713F-CD42-A64A-66369B42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9835" y="5520661"/>
              <a:ext cx="1103119" cy="110311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95EA42-841A-DAA4-15BD-DD7F5321DA34}"/>
              </a:ext>
            </a:extLst>
          </p:cNvPr>
          <p:cNvGrpSpPr/>
          <p:nvPr/>
        </p:nvGrpSpPr>
        <p:grpSpPr>
          <a:xfrm>
            <a:off x="3264266" y="1909350"/>
            <a:ext cx="1140032" cy="4486686"/>
            <a:chOff x="3264266" y="1909350"/>
            <a:chExt cx="1140032" cy="448668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065196C-4572-FB44-9528-98AACBE15B71}"/>
                </a:ext>
              </a:extLst>
            </p:cNvPr>
            <p:cNvGrpSpPr/>
            <p:nvPr/>
          </p:nvGrpSpPr>
          <p:grpSpPr>
            <a:xfrm>
              <a:off x="3309343" y="1909350"/>
              <a:ext cx="1094955" cy="2964673"/>
              <a:chOff x="3309343" y="1909350"/>
              <a:chExt cx="1094955" cy="296467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ABB25B-DB00-D94C-8653-6245C955A071}"/>
                  </a:ext>
                </a:extLst>
              </p:cNvPr>
              <p:cNvSpPr txBox="1"/>
              <p:nvPr/>
            </p:nvSpPr>
            <p:spPr>
              <a:xfrm>
                <a:off x="3309343" y="4566246"/>
                <a:ext cx="7216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15 min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1D57419-2962-5F42-9763-31917721BB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2727" y="4502887"/>
                <a:ext cx="37490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triangle" w="med" len="med"/>
                <a:tailEnd type="triangle" w="med" len="med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65" name="Graphic 64" descr="Satellite">
                <a:extLst>
                  <a:ext uri="{FF2B5EF4-FFF2-40B4-BE49-F238E27FC236}">
                    <a16:creationId xmlns:a16="http://schemas.microsoft.com/office/drawing/2014/main" id="{60EC74C9-BEC8-E043-AC75-F360F7FA0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lum bright="-100000" contrast="-10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08415" y="2230878"/>
                <a:ext cx="995883" cy="995883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D345F4-FAAF-5140-99C4-7E0D172B3EDC}"/>
                  </a:ext>
                </a:extLst>
              </p:cNvPr>
              <p:cNvSpPr txBox="1"/>
              <p:nvPr/>
            </p:nvSpPr>
            <p:spPr>
              <a:xfrm>
                <a:off x="3365551" y="1909350"/>
                <a:ext cx="9958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Satellite 1</a:t>
                </a:r>
              </a:p>
            </p:txBody>
          </p:sp>
        </p:grpSp>
        <p:pic>
          <p:nvPicPr>
            <p:cNvPr id="3" name="Picture 9" descr="A black satellite dish with waves&#10;&#10;Description automatically generated">
              <a:extLst>
                <a:ext uri="{FF2B5EF4-FFF2-40B4-BE49-F238E27FC236}">
                  <a16:creationId xmlns:a16="http://schemas.microsoft.com/office/drawing/2014/main" id="{2943E19D-9D73-3E1E-45D6-8B1D4193B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4266" y="5414962"/>
              <a:ext cx="981074" cy="98107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EA6218-9865-E173-0DEF-FC2C25D8CCAA}"/>
              </a:ext>
            </a:extLst>
          </p:cNvPr>
          <p:cNvGrpSpPr/>
          <p:nvPr/>
        </p:nvGrpSpPr>
        <p:grpSpPr>
          <a:xfrm>
            <a:off x="1567926" y="4509232"/>
            <a:ext cx="1901952" cy="364791"/>
            <a:chOff x="1567926" y="4509232"/>
            <a:chExt cx="1901952" cy="36479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49FB6A-8930-E146-BFD6-0D8C4347B9CC}"/>
                </a:ext>
              </a:extLst>
            </p:cNvPr>
            <p:cNvSpPr txBox="1"/>
            <p:nvPr/>
          </p:nvSpPr>
          <p:spPr>
            <a:xfrm>
              <a:off x="2051901" y="4566246"/>
              <a:ext cx="810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latin typeface="Gill Sans MT" panose="020B0502020104020203"/>
                </a:rPr>
                <a:t>7</a:t>
              </a: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5 min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1250437-482C-C843-A566-02A11E7DD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7926" y="4509232"/>
              <a:ext cx="1901952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1E8940-ED05-FE16-3269-87BBC785956C}"/>
              </a:ext>
            </a:extLst>
          </p:cNvPr>
          <p:cNvGrpSpPr/>
          <p:nvPr/>
        </p:nvGrpSpPr>
        <p:grpSpPr>
          <a:xfrm>
            <a:off x="832336" y="1899025"/>
            <a:ext cx="1407919" cy="4686731"/>
            <a:chOff x="832336" y="1899025"/>
            <a:chExt cx="1407919" cy="468673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231C5BA-E81C-7446-9984-FA9EA9A620DD}"/>
                </a:ext>
              </a:extLst>
            </p:cNvPr>
            <p:cNvGrpSpPr/>
            <p:nvPr/>
          </p:nvGrpSpPr>
          <p:grpSpPr>
            <a:xfrm>
              <a:off x="1073813" y="1899025"/>
              <a:ext cx="1038747" cy="2590396"/>
              <a:chOff x="966237" y="1899025"/>
              <a:chExt cx="1038747" cy="2590396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4030CF8-6C1F-B24B-8735-AEFDE2C8EA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124" y="4489421"/>
                <a:ext cx="37490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63" name="Graphic 62" descr="Satellite">
                <a:extLst>
                  <a:ext uri="{FF2B5EF4-FFF2-40B4-BE49-F238E27FC236}">
                    <a16:creationId xmlns:a16="http://schemas.microsoft.com/office/drawing/2014/main" id="{651D1E1F-4E68-BE4D-A130-6D1DA5D81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lum bright="-100000" contrast="-10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9101" y="2220553"/>
                <a:ext cx="995883" cy="995883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6415F-0B53-DE4E-8C61-61417F962EFF}"/>
                  </a:ext>
                </a:extLst>
              </p:cNvPr>
              <p:cNvSpPr txBox="1"/>
              <p:nvPr/>
            </p:nvSpPr>
            <p:spPr>
              <a:xfrm>
                <a:off x="966237" y="1899025"/>
                <a:ext cx="9958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>
                    <a:ln>
                      <a:noFill/>
                    </a:ln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Satellite 1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EA7F2AE-72DC-F2BA-3161-32B773FAF37A}"/>
                </a:ext>
              </a:extLst>
            </p:cNvPr>
            <p:cNvGrpSpPr/>
            <p:nvPr/>
          </p:nvGrpSpPr>
          <p:grpSpPr>
            <a:xfrm>
              <a:off x="832336" y="5177837"/>
              <a:ext cx="1407919" cy="1407919"/>
              <a:chOff x="832336" y="5177837"/>
              <a:chExt cx="1407919" cy="1407919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AD55C00-A7CA-8A44-BB4F-1D67ADBCF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336" y="5177837"/>
                <a:ext cx="1103119" cy="1103119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0DAA5F5A-68EA-1543-9166-4B2DC38AF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4736" y="5330237"/>
                <a:ext cx="1103119" cy="1103119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94B6247-C8F8-8340-8C10-84E767487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7136" y="5482637"/>
                <a:ext cx="1103119" cy="1103119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050ECD-D318-4DBB-7F65-E5701AC83E34}"/>
                </a:ext>
              </a:extLst>
            </p:cNvPr>
            <p:cNvSpPr txBox="1"/>
            <p:nvPr/>
          </p:nvSpPr>
          <p:spPr>
            <a:xfrm>
              <a:off x="1057410" y="4564687"/>
              <a:ext cx="721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>
                  <a:ln>
                    <a:noFill/>
                  </a:ln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15 min</a:t>
              </a:r>
              <a:endParaRPr kumimoji="0" lang="en-US" sz="14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Gill Sans MT" panose="020B0502020104020203"/>
              </a:endParaRPr>
            </a:p>
          </p:txBody>
        </p:sp>
      </p:grp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F29D806-A458-D849-9EB4-DF3BDD97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0507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9259A-28EF-58A6-C0A0-228AEEA6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7</a:t>
            </a:fld>
            <a:endParaRPr lang="de-DE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FD3B-2A87-6BC7-3F33-E107E064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" y="408208"/>
            <a:ext cx="2809494" cy="2648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005A1-9634-23CF-D503-9A91466D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85" y="3927218"/>
            <a:ext cx="2509176" cy="241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DD88F-CAE8-7908-8C0E-B11A59D4D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015005" y="746789"/>
            <a:ext cx="1958758" cy="2531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A0D6E-6894-24A5-57C3-DF2F9CDB4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892166" y="752740"/>
            <a:ext cx="2081930" cy="2231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78A5B8-429F-7097-949A-A8FAAE7F0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2812007" y="770236"/>
            <a:ext cx="2081931" cy="223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9D9E4-7B83-7D7F-6D4E-C7CE83033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928001" y="4103355"/>
            <a:ext cx="2081930" cy="22311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472249-CA96-3076-1171-17F84B09F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2766245" y="4103354"/>
            <a:ext cx="2081931" cy="2231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62C037-F870-0EB4-8F83-49CCB7C77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689053">
            <a:off x="4888688" y="4108735"/>
            <a:ext cx="1963634" cy="22311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DD0F67-7980-6AFD-B334-9B72B6BBA497}"/>
              </a:ext>
            </a:extLst>
          </p:cNvPr>
          <p:cNvSpPr txBox="1"/>
          <p:nvPr/>
        </p:nvSpPr>
        <p:spPr>
          <a:xfrm>
            <a:off x="2899010" y="2317181"/>
            <a:ext cx="83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ε</a:t>
            </a:r>
            <a:r>
              <a:rPr lang="en-US" sz="1200" dirty="0"/>
              <a:t> = 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8EBAD-B6FA-3EAF-FE47-90AA0E7C4407}"/>
              </a:ext>
            </a:extLst>
          </p:cNvPr>
          <p:cNvSpPr txBox="1"/>
          <p:nvPr/>
        </p:nvSpPr>
        <p:spPr>
          <a:xfrm>
            <a:off x="2835478" y="5666401"/>
            <a:ext cx="83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ε</a:t>
            </a:r>
            <a:r>
              <a:rPr lang="en-US" sz="1200" dirty="0"/>
              <a:t> = 45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A5912-3DB8-69DA-72C7-4A66966AD359}"/>
              </a:ext>
            </a:extLst>
          </p:cNvPr>
          <p:cNvSpPr txBox="1"/>
          <p:nvPr/>
        </p:nvSpPr>
        <p:spPr>
          <a:xfrm>
            <a:off x="8381011" y="5646948"/>
            <a:ext cx="83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ε</a:t>
            </a:r>
            <a:r>
              <a:rPr lang="en-US" sz="1200" dirty="0"/>
              <a:t> = 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C7C0A1-5D98-A488-C633-EF68B9E25D55}"/>
              </a:ext>
            </a:extLst>
          </p:cNvPr>
          <p:cNvSpPr txBox="1"/>
          <p:nvPr/>
        </p:nvSpPr>
        <p:spPr>
          <a:xfrm>
            <a:off x="8433007" y="2295547"/>
            <a:ext cx="83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ε</a:t>
            </a:r>
            <a:r>
              <a:rPr lang="en-US" sz="1200" dirty="0"/>
              <a:t> = 45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FD95E-64AD-6B30-2D55-8BCF02FBDBEA}"/>
              </a:ext>
            </a:extLst>
          </p:cNvPr>
          <p:cNvSpPr txBox="1"/>
          <p:nvPr/>
        </p:nvSpPr>
        <p:spPr>
          <a:xfrm>
            <a:off x="6003439" y="2546432"/>
            <a:ext cx="83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ε</a:t>
            </a:r>
            <a:r>
              <a:rPr lang="en-US" sz="1200" dirty="0"/>
              <a:t> = 90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8184A-4CC8-4932-7FC1-3F147CFBB8AD}"/>
              </a:ext>
            </a:extLst>
          </p:cNvPr>
          <p:cNvSpPr txBox="1"/>
          <p:nvPr/>
        </p:nvSpPr>
        <p:spPr>
          <a:xfrm>
            <a:off x="5998946" y="5807611"/>
            <a:ext cx="83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ε</a:t>
            </a:r>
            <a:r>
              <a:rPr lang="en-US" sz="1200" dirty="0"/>
              <a:t> = 57.5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BCA36B-64DD-2389-6822-57DC43DB9609}"/>
              </a:ext>
            </a:extLst>
          </p:cNvPr>
          <p:cNvSpPr txBox="1"/>
          <p:nvPr/>
        </p:nvSpPr>
        <p:spPr>
          <a:xfrm>
            <a:off x="882013" y="3076590"/>
            <a:ext cx="1327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          b          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5973-234A-3F72-824B-E5DB4C48FA28}"/>
              </a:ext>
            </a:extLst>
          </p:cNvPr>
          <p:cNvSpPr txBox="1"/>
          <p:nvPr/>
        </p:nvSpPr>
        <p:spPr>
          <a:xfrm>
            <a:off x="882013" y="6341108"/>
            <a:ext cx="1327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       e       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03F2C9-DBF6-34E5-6431-43C99262B70A}"/>
              </a:ext>
            </a:extLst>
          </p:cNvPr>
          <p:cNvSpPr txBox="1"/>
          <p:nvPr/>
        </p:nvSpPr>
        <p:spPr>
          <a:xfrm>
            <a:off x="2579915" y="2927920"/>
            <a:ext cx="1327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0BCF93-F19B-DAAC-E3F1-F74E5112BE68}"/>
              </a:ext>
            </a:extLst>
          </p:cNvPr>
          <p:cNvSpPr txBox="1"/>
          <p:nvPr/>
        </p:nvSpPr>
        <p:spPr>
          <a:xfrm>
            <a:off x="5339649" y="3195940"/>
            <a:ext cx="1327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92D929-8D27-4776-9DC0-E6C914BF1EA1}"/>
              </a:ext>
            </a:extLst>
          </p:cNvPr>
          <p:cNvSpPr txBox="1"/>
          <p:nvPr/>
        </p:nvSpPr>
        <p:spPr>
          <a:xfrm>
            <a:off x="7969758" y="2912100"/>
            <a:ext cx="1327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EAD2A2-89B4-18B8-0D74-1EB30392B7FF}"/>
              </a:ext>
            </a:extLst>
          </p:cNvPr>
          <p:cNvSpPr txBox="1"/>
          <p:nvPr/>
        </p:nvSpPr>
        <p:spPr>
          <a:xfrm>
            <a:off x="2609362" y="6403936"/>
            <a:ext cx="1327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BA932E-F9FA-2534-D453-98EE00405A60}"/>
              </a:ext>
            </a:extLst>
          </p:cNvPr>
          <p:cNvSpPr txBox="1"/>
          <p:nvPr/>
        </p:nvSpPr>
        <p:spPr>
          <a:xfrm>
            <a:off x="5263947" y="6370567"/>
            <a:ext cx="1327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86B405-C989-B6D1-9ED3-2DFE4137F647}"/>
              </a:ext>
            </a:extLst>
          </p:cNvPr>
          <p:cNvSpPr txBox="1"/>
          <p:nvPr/>
        </p:nvSpPr>
        <p:spPr>
          <a:xfrm>
            <a:off x="7975653" y="6221454"/>
            <a:ext cx="1327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4BFBC2-2864-4CB3-01F1-53A62900AD9E}"/>
              </a:ext>
            </a:extLst>
          </p:cNvPr>
          <p:cNvSpPr txBox="1"/>
          <p:nvPr/>
        </p:nvSpPr>
        <p:spPr>
          <a:xfrm>
            <a:off x="5950017" y="1985599"/>
            <a:ext cx="564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 λ</a:t>
            </a:r>
            <a:r>
              <a:rPr lang="en-US" sz="1200" dirty="0"/>
              <a:t>=0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EB0A87-FF66-CEBD-312F-442EFE2A1C6C}"/>
              </a:ext>
            </a:extLst>
          </p:cNvPr>
          <p:cNvSpPr txBox="1"/>
          <p:nvPr/>
        </p:nvSpPr>
        <p:spPr>
          <a:xfrm>
            <a:off x="5917002" y="5253921"/>
            <a:ext cx="564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 λ</a:t>
            </a:r>
            <a:r>
              <a:rPr lang="en-US" sz="1200" dirty="0"/>
              <a:t>=10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57B699-09C0-C3E2-D7CA-26FD9988C7DF}"/>
              </a:ext>
            </a:extLst>
          </p:cNvPr>
          <p:cNvSpPr txBox="1"/>
          <p:nvPr/>
        </p:nvSpPr>
        <p:spPr>
          <a:xfrm>
            <a:off x="3131230" y="1592709"/>
            <a:ext cx="6858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 λ</a:t>
            </a:r>
            <a:r>
              <a:rPr lang="en-US" sz="1200" dirty="0"/>
              <a:t>=14.7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4112A5-77F7-C857-112D-D2F61AE0EDD3}"/>
              </a:ext>
            </a:extLst>
          </p:cNvPr>
          <p:cNvSpPr txBox="1"/>
          <p:nvPr/>
        </p:nvSpPr>
        <p:spPr>
          <a:xfrm>
            <a:off x="8027026" y="1575212"/>
            <a:ext cx="6858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 λ</a:t>
            </a:r>
            <a:r>
              <a:rPr lang="en-US" sz="1200" dirty="0"/>
              <a:t>=14.7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3822F5-7506-1712-3532-4E502C2DC13B}"/>
              </a:ext>
            </a:extLst>
          </p:cNvPr>
          <p:cNvSpPr txBox="1"/>
          <p:nvPr/>
        </p:nvSpPr>
        <p:spPr>
          <a:xfrm>
            <a:off x="8079016" y="4941892"/>
            <a:ext cx="6858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 λ</a:t>
            </a:r>
            <a:r>
              <a:rPr lang="en-US" sz="1200" dirty="0"/>
              <a:t>=14.7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BF018D-53C0-4735-D0D2-1D1FC9ADDBB1}"/>
              </a:ext>
            </a:extLst>
          </p:cNvPr>
          <p:cNvSpPr txBox="1"/>
          <p:nvPr/>
        </p:nvSpPr>
        <p:spPr>
          <a:xfrm>
            <a:off x="3061957" y="4941892"/>
            <a:ext cx="6858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/>
              <a:t> λ</a:t>
            </a:r>
            <a:r>
              <a:rPr lang="en-US" sz="1200" dirty="0"/>
              <a:t>=14.7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91F19F-8E0E-2446-EFA5-9E5A258D989C}"/>
              </a:ext>
            </a:extLst>
          </p:cNvPr>
          <p:cNvSpPr txBox="1"/>
          <p:nvPr/>
        </p:nvSpPr>
        <p:spPr>
          <a:xfrm>
            <a:off x="4635368" y="359963"/>
            <a:ext cx="256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Flyover Geometry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9DCA80-B2D2-388C-1A6F-5C916D86CB42}"/>
              </a:ext>
            </a:extLst>
          </p:cNvPr>
          <p:cNvSpPr txBox="1"/>
          <p:nvPr/>
        </p:nvSpPr>
        <p:spPr>
          <a:xfrm>
            <a:off x="3489991" y="3720851"/>
            <a:ext cx="485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Perpendicular Flyby 80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°</a:t>
            </a:r>
            <a:r>
              <a:rPr lang="en-US" dirty="0"/>
              <a:t> South Latitude Geometry</a:t>
            </a: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F2481FEA-1A17-A48A-A8F3-59DAD89F8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87170"/>
              </p:ext>
            </p:extLst>
          </p:nvPr>
        </p:nvGraphicFramePr>
        <p:xfrm>
          <a:off x="9351291" y="1358400"/>
          <a:ext cx="2744235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1453">
                  <a:extLst>
                    <a:ext uri="{9D8B030D-6E8A-4147-A177-3AD203B41FA5}">
                      <a16:colId xmlns:a16="http://schemas.microsoft.com/office/drawing/2014/main" val="3846897959"/>
                    </a:ext>
                  </a:extLst>
                </a:gridCol>
                <a:gridCol w="641379">
                  <a:extLst>
                    <a:ext uri="{9D8B030D-6E8A-4147-A177-3AD203B41FA5}">
                      <a16:colId xmlns:a16="http://schemas.microsoft.com/office/drawing/2014/main" val="3527505372"/>
                    </a:ext>
                  </a:extLst>
                </a:gridCol>
                <a:gridCol w="582314">
                  <a:extLst>
                    <a:ext uri="{9D8B030D-6E8A-4147-A177-3AD203B41FA5}">
                      <a16:colId xmlns:a16="http://schemas.microsoft.com/office/drawing/2014/main" val="2867454733"/>
                    </a:ext>
                  </a:extLst>
                </a:gridCol>
                <a:gridCol w="609089">
                  <a:extLst>
                    <a:ext uri="{9D8B030D-6E8A-4147-A177-3AD203B41FA5}">
                      <a16:colId xmlns:a16="http://schemas.microsoft.com/office/drawing/2014/main" val="3509681373"/>
                    </a:ext>
                  </a:extLst>
                </a:gridCol>
              </a:tblGrid>
              <a:tr h="3086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87114"/>
                  </a:ext>
                </a:extLst>
              </a:tr>
              <a:tr h="3086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20377"/>
                  </a:ext>
                </a:extLst>
              </a:tr>
              <a:tr h="308688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ε</a:t>
                      </a:r>
                      <a:r>
                        <a:rPr lang="en-US" dirty="0"/>
                        <a:t>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67193"/>
                  </a:ext>
                </a:extLst>
              </a:tr>
              <a:tr h="3086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(min)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14.74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445799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BFC56B0-0C36-F039-58AD-A2EF81C59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049877"/>
              </p:ext>
            </p:extLst>
          </p:nvPr>
        </p:nvGraphicFramePr>
        <p:xfrm>
          <a:off x="9351291" y="4469156"/>
          <a:ext cx="2744235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1453">
                  <a:extLst>
                    <a:ext uri="{9D8B030D-6E8A-4147-A177-3AD203B41FA5}">
                      <a16:colId xmlns:a16="http://schemas.microsoft.com/office/drawing/2014/main" val="3846897959"/>
                    </a:ext>
                  </a:extLst>
                </a:gridCol>
                <a:gridCol w="641379">
                  <a:extLst>
                    <a:ext uri="{9D8B030D-6E8A-4147-A177-3AD203B41FA5}">
                      <a16:colId xmlns:a16="http://schemas.microsoft.com/office/drawing/2014/main" val="3527505372"/>
                    </a:ext>
                  </a:extLst>
                </a:gridCol>
                <a:gridCol w="582314">
                  <a:extLst>
                    <a:ext uri="{9D8B030D-6E8A-4147-A177-3AD203B41FA5}">
                      <a16:colId xmlns:a16="http://schemas.microsoft.com/office/drawing/2014/main" val="2867454733"/>
                    </a:ext>
                  </a:extLst>
                </a:gridCol>
                <a:gridCol w="609089">
                  <a:extLst>
                    <a:ext uri="{9D8B030D-6E8A-4147-A177-3AD203B41FA5}">
                      <a16:colId xmlns:a16="http://schemas.microsoft.com/office/drawing/2014/main" val="3509681373"/>
                    </a:ext>
                  </a:extLst>
                </a:gridCol>
              </a:tblGrid>
              <a:tr h="3086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87114"/>
                  </a:ext>
                </a:extLst>
              </a:tr>
              <a:tr h="3086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20377"/>
                  </a:ext>
                </a:extLst>
              </a:tr>
              <a:tr h="308688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ε</a:t>
                      </a:r>
                      <a:r>
                        <a:rPr lang="en-US" dirty="0"/>
                        <a:t>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72776"/>
                  </a:ext>
                </a:extLst>
              </a:tr>
              <a:tr h="3086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(min)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44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030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853E6-1A77-6295-D0AF-F32EADD0D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477" y="6364559"/>
            <a:ext cx="1460140" cy="4396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Day 0.000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50F25-4863-6E7C-CEEB-37BFE512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8</a:t>
            </a:fld>
            <a:endParaRPr lang="de-DE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C1149-B200-4F5E-2FF0-3E1400AC1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48" y="4083268"/>
            <a:ext cx="11677703" cy="230768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58B808-5B81-EFD3-0B12-2941EAF41272}"/>
              </a:ext>
            </a:extLst>
          </p:cNvPr>
          <p:cNvSpPr txBox="1">
            <a:spLocks/>
          </p:cNvSpPr>
          <p:nvPr/>
        </p:nvSpPr>
        <p:spPr>
          <a:xfrm>
            <a:off x="3169854" y="6398889"/>
            <a:ext cx="1255650" cy="371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Day 7.375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8B5993-731B-6BA3-FFC7-27FC6E377E42}"/>
              </a:ext>
            </a:extLst>
          </p:cNvPr>
          <p:cNvSpPr txBox="1">
            <a:spLocks/>
          </p:cNvSpPr>
          <p:nvPr/>
        </p:nvSpPr>
        <p:spPr>
          <a:xfrm>
            <a:off x="5490380" y="6398889"/>
            <a:ext cx="1255650" cy="371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Day 14. 750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3A1BF1-3BA3-B5F2-4E6F-B3ACEC239F6E}"/>
              </a:ext>
            </a:extLst>
          </p:cNvPr>
          <p:cNvSpPr txBox="1">
            <a:spLocks/>
          </p:cNvSpPr>
          <p:nvPr/>
        </p:nvSpPr>
        <p:spPr>
          <a:xfrm>
            <a:off x="7810906" y="6398889"/>
            <a:ext cx="1255650" cy="371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Day 22.125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34DEA6-6CE4-5BA3-863D-6EE9A2224D41}"/>
              </a:ext>
            </a:extLst>
          </p:cNvPr>
          <p:cNvSpPr txBox="1">
            <a:spLocks/>
          </p:cNvSpPr>
          <p:nvPr/>
        </p:nvSpPr>
        <p:spPr>
          <a:xfrm>
            <a:off x="10207565" y="6398889"/>
            <a:ext cx="1255650" cy="371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Day 29. 500</a:t>
            </a:r>
          </a:p>
        </p:txBody>
      </p:sp>
      <p:pic>
        <p:nvPicPr>
          <p:cNvPr id="18" name="Illumination and Orbit 480 FF">
            <a:hlinkClick r:id="" action="ppaction://media"/>
            <a:extLst>
              <a:ext uri="{FF2B5EF4-FFF2-40B4-BE49-F238E27FC236}">
                <a16:creationId xmlns:a16="http://schemas.microsoft.com/office/drawing/2014/main" id="{56A80850-EFF6-F028-F15F-C5E96A7CC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8295" y="96012"/>
            <a:ext cx="6781471" cy="38145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0570AE-F8E9-F224-6B3E-727834CA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640" y="804442"/>
            <a:ext cx="4007332" cy="2208531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Sun Illumination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Satellite Orbit</a:t>
            </a:r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DCB20525-0C77-F58D-4170-BEBB18D2FF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1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10413999" y="-634527"/>
            <a:ext cx="2148817" cy="2417417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2C914C99-2F2A-E0B0-E773-71332FCB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8184" y="107635"/>
            <a:ext cx="1140448" cy="4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BCB255-C55E-A086-C0CD-9267FBE44990}"/>
              </a:ext>
            </a:extLst>
          </p:cNvPr>
          <p:cNvSpPr txBox="1"/>
          <p:nvPr/>
        </p:nvSpPr>
        <p:spPr>
          <a:xfrm>
            <a:off x="10671798" y="624538"/>
            <a:ext cx="163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6FDE6-5647-1EF9-2462-E204CD51D372}"/>
              </a:ext>
            </a:extLst>
          </p:cNvPr>
          <p:cNvSpPr txBox="1"/>
          <p:nvPr/>
        </p:nvSpPr>
        <p:spPr>
          <a:xfrm>
            <a:off x="10968590" y="107635"/>
            <a:ext cx="16332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C97BF-53CC-7D3B-064C-8447BDEBFE65}"/>
              </a:ext>
            </a:extLst>
          </p:cNvPr>
          <p:cNvSpPr txBox="1"/>
          <p:nvPr/>
        </p:nvSpPr>
        <p:spPr>
          <a:xfrm>
            <a:off x="11547870" y="359276"/>
            <a:ext cx="8188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Graz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93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27527418-9C63-7D8C-D96F-7E8F0F15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435" y="250130"/>
            <a:ext cx="7972845" cy="873361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Geometric Laser Pointing Losses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8077DE-C176-34A5-4187-F683575B5DE6}"/>
              </a:ext>
            </a:extLst>
          </p:cNvPr>
          <p:cNvSpPr/>
          <p:nvPr/>
        </p:nvSpPr>
        <p:spPr>
          <a:xfrm>
            <a:off x="2825583" y="3425221"/>
            <a:ext cx="1371600" cy="13716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E9E59E-8CF7-B51B-CF30-AC114D015520}"/>
              </a:ext>
            </a:extLst>
          </p:cNvPr>
          <p:cNvSpPr/>
          <p:nvPr/>
        </p:nvSpPr>
        <p:spPr>
          <a:xfrm>
            <a:off x="7767680" y="3685945"/>
            <a:ext cx="1371600" cy="95097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D48492-5E3B-119A-2E50-F0433433CBDF}"/>
              </a:ext>
            </a:extLst>
          </p:cNvPr>
          <p:cNvSpPr/>
          <p:nvPr/>
        </p:nvSpPr>
        <p:spPr>
          <a:xfrm>
            <a:off x="2030055" y="2629693"/>
            <a:ext cx="2962656" cy="2962656"/>
          </a:xfrm>
          <a:prstGeom prst="ellipse">
            <a:avLst/>
          </a:prstGeom>
          <a:solidFill>
            <a:srgbClr val="0096FF">
              <a:alpha val="50196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aseline="-25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E5FE5C-C56E-6C5B-D277-FD2BF420858D}"/>
              </a:ext>
            </a:extLst>
          </p:cNvPr>
          <p:cNvSpPr/>
          <p:nvPr/>
        </p:nvSpPr>
        <p:spPr>
          <a:xfrm>
            <a:off x="6679544" y="2387497"/>
            <a:ext cx="3547872" cy="3547872"/>
          </a:xfrm>
          <a:prstGeom prst="ellipse">
            <a:avLst/>
          </a:prstGeom>
          <a:solidFill>
            <a:srgbClr val="0096FF">
              <a:alpha val="50196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FD4A3-9AB7-B751-1BAD-FE286B685C9D}"/>
              </a:ext>
            </a:extLst>
          </p:cNvPr>
          <p:cNvSpPr txBox="1"/>
          <p:nvPr/>
        </p:nvSpPr>
        <p:spPr>
          <a:xfrm>
            <a:off x="2815813" y="2874631"/>
            <a:ext cx="13576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beam r</a:t>
            </a:r>
            <a:r>
              <a:rPr lang="en-US" sz="2200" baseline="-25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62619-24A8-1B71-1717-E148FCB5E66F}"/>
              </a:ext>
            </a:extLst>
          </p:cNvPr>
          <p:cNvSpPr txBox="1"/>
          <p:nvPr/>
        </p:nvSpPr>
        <p:spPr>
          <a:xfrm>
            <a:off x="7757909" y="2872004"/>
            <a:ext cx="13576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beam r</a:t>
            </a:r>
            <a:r>
              <a:rPr lang="en-US" sz="2200" baseline="-250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F7F0D1-7879-3D1F-BB40-8FBA01C17426}"/>
              </a:ext>
            </a:extLst>
          </p:cNvPr>
          <p:cNvSpPr txBox="1"/>
          <p:nvPr/>
        </p:nvSpPr>
        <p:spPr>
          <a:xfrm>
            <a:off x="2723900" y="3864459"/>
            <a:ext cx="16186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receiver r</a:t>
            </a:r>
            <a:r>
              <a:rPr lang="en-US" sz="2200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E43727-77C1-40EA-6C41-BFE8FC00A189}"/>
              </a:ext>
            </a:extLst>
          </p:cNvPr>
          <p:cNvSpPr txBox="1"/>
          <p:nvPr/>
        </p:nvSpPr>
        <p:spPr>
          <a:xfrm>
            <a:off x="7665997" y="3914871"/>
            <a:ext cx="16186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receiver r</a:t>
            </a:r>
            <a:r>
              <a:rPr lang="en-US" sz="2200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05C39-F27F-4B1E-4500-2DA3BE2D4BC1}"/>
              </a:ext>
            </a:extLst>
          </p:cNvPr>
          <p:cNvSpPr txBox="1"/>
          <p:nvPr/>
        </p:nvSpPr>
        <p:spPr>
          <a:xfrm>
            <a:off x="1781576" y="5962986"/>
            <a:ext cx="3211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r</a:t>
            </a:r>
            <a:r>
              <a:rPr lang="en-US" sz="2200" baseline="-25000" dirty="0"/>
              <a:t>1</a:t>
            </a:r>
            <a:r>
              <a:rPr lang="en-US" sz="2200" dirty="0"/>
              <a:t> = 81.1 cm  r</a:t>
            </a:r>
            <a:r>
              <a:rPr lang="en-US" sz="2200" baseline="-25000" dirty="0"/>
              <a:t>2</a:t>
            </a:r>
            <a:r>
              <a:rPr lang="en-US" sz="2200" dirty="0"/>
              <a:t> = 37.5 cm</a:t>
            </a:r>
          </a:p>
          <a:p>
            <a:pPr algn="ctr"/>
            <a:r>
              <a:rPr lang="en-US" sz="2200" dirty="0"/>
              <a:t>Efficiency = 21.4%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FB26F-5B57-8E39-0A0D-64EBFE0CBAFE}"/>
              </a:ext>
            </a:extLst>
          </p:cNvPr>
          <p:cNvSpPr txBox="1"/>
          <p:nvPr/>
        </p:nvSpPr>
        <p:spPr>
          <a:xfrm>
            <a:off x="6938008" y="5962986"/>
            <a:ext cx="3321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</a:t>
            </a:r>
            <a:r>
              <a:rPr lang="en-US" sz="2200" baseline="-25000" dirty="0"/>
              <a:t>1</a:t>
            </a:r>
            <a:r>
              <a:rPr lang="en-US" sz="2200" dirty="0"/>
              <a:t> = 97.8 cm  r</a:t>
            </a:r>
            <a:r>
              <a:rPr lang="en-US" sz="2200" baseline="-25000" dirty="0"/>
              <a:t>2</a:t>
            </a:r>
            <a:r>
              <a:rPr lang="en-US" sz="2200" dirty="0"/>
              <a:t> = 37.5 cm</a:t>
            </a:r>
          </a:p>
          <a:p>
            <a:pPr algn="ctr"/>
            <a:r>
              <a:rPr lang="en-US" sz="2200" dirty="0"/>
              <a:t>Efficiency = 10.4%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E82E1-5A1A-7FF9-F2C2-741931C2ACC4}"/>
              </a:ext>
            </a:extLst>
          </p:cNvPr>
          <p:cNvSpPr txBox="1"/>
          <p:nvPr/>
        </p:nvSpPr>
        <p:spPr>
          <a:xfrm>
            <a:off x="1436952" y="1548578"/>
            <a:ext cx="453766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Best Case</a:t>
            </a:r>
          </a:p>
          <a:p>
            <a:pPr algn="ctr"/>
            <a:r>
              <a:rPr lang="en-US" sz="2200" dirty="0"/>
              <a:t>Maximum Elevation (90°)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6F3867-F2D8-31EC-51DD-F145A3467E86}"/>
              </a:ext>
            </a:extLst>
          </p:cNvPr>
          <p:cNvSpPr txBox="1"/>
          <p:nvPr/>
        </p:nvSpPr>
        <p:spPr>
          <a:xfrm>
            <a:off x="6330023" y="1551920"/>
            <a:ext cx="453766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Worst Case</a:t>
            </a:r>
          </a:p>
          <a:p>
            <a:pPr algn="ctr"/>
            <a:r>
              <a:rPr lang="en-US" sz="2200" dirty="0"/>
              <a:t>Minimum Elevation (45°)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38ED0F-8B72-9760-D471-EEB78B5F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9766" y="6396228"/>
            <a:ext cx="365760" cy="365760"/>
          </a:xfrm>
        </p:spPr>
        <p:txBody>
          <a:bodyPr/>
          <a:lstStyle/>
          <a:p>
            <a:pPr rtl="0"/>
            <a:fld id="{6D22F896-40B5-4ADD-8801-0D06FADFA095}" type="slidenum">
              <a:rPr lang="de-DE" noProof="0" smtClean="0"/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58709482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0398E7EAE9954ABE6BFB497661637E" ma:contentTypeVersion="13" ma:contentTypeDescription="Create a new document." ma:contentTypeScope="" ma:versionID="38be7b16633fdfa5d631e74395fcc627">
  <xsd:schema xmlns:xsd="http://www.w3.org/2001/XMLSchema" xmlns:xs="http://www.w3.org/2001/XMLSchema" xmlns:p="http://schemas.microsoft.com/office/2006/metadata/properties" xmlns:ns2="56d601e6-bef3-45c8-b6dc-25c3b07e1d58" xmlns:ns3="166e640d-97b7-47c2-b3c8-bb9c27a1e2d4" targetNamespace="http://schemas.microsoft.com/office/2006/metadata/properties" ma:root="true" ma:fieldsID="979055247ce03fba86a5a9d57f1a4e99" ns2:_="" ns3:_="">
    <xsd:import namespace="56d601e6-bef3-45c8-b6dc-25c3b07e1d58"/>
    <xsd:import namespace="166e640d-97b7-47c2-b3c8-bb9c27a1e2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601e6-bef3-45c8-b6dc-25c3b07e1d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688d343-e684-46db-b94f-a4cae8ed19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e640d-97b7-47c2-b3c8-bb9c27a1e2d4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6d601e6-bef3-45c8-b6dc-25c3b07e1d58" xsi:nil="true"/>
    <lcf76f155ced4ddcb4097134ff3c332f xmlns="56d601e6-bef3-45c8-b6dc-25c3b07e1d5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690AA3-4356-4F8F-B1AA-D907A28D202C}">
  <ds:schemaRefs>
    <ds:schemaRef ds:uri="166e640d-97b7-47c2-b3c8-bb9c27a1e2d4"/>
    <ds:schemaRef ds:uri="56d601e6-bef3-45c8-b6dc-25c3b07e1d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20ED59B-F67D-4B99-A0A7-E5237FF58100}">
  <ds:schemaRefs>
    <ds:schemaRef ds:uri="166e640d-97b7-47c2-b3c8-bb9c27a1e2d4"/>
    <ds:schemaRef ds:uri="56d601e6-bef3-45c8-b6dc-25c3b07e1d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976fa30-1907-4356-8241-62ea5e1c0256}" enabled="1" method="Standard" siteId="{9a5cacd0-2bef-4dd7-ac5c-7ebe1f54f49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Finanzen</Template>
  <TotalTime>17488</TotalTime>
  <Words>4724</Words>
  <Application>Microsoft Macintosh PowerPoint</Application>
  <PresentationFormat>Widescreen</PresentationFormat>
  <Paragraphs>1010</Paragraphs>
  <Slides>41</Slides>
  <Notes>20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Corbel</vt:lpstr>
      <vt:lpstr>Gill Sans MT</vt:lpstr>
      <vt:lpstr>Paket</vt:lpstr>
      <vt:lpstr>Operational Maximization of Space-Based Power Delivery to the Lunar Surface</vt:lpstr>
      <vt:lpstr>PowerPoint Presentation</vt:lpstr>
      <vt:lpstr>PowerPoint Presentation</vt:lpstr>
      <vt:lpstr>Operational Concept</vt:lpstr>
      <vt:lpstr>Cyclic Operations Timeline for Power Delivery</vt:lpstr>
      <vt:lpstr>Cyclic Operations Timeline for Communication and Tasking</vt:lpstr>
      <vt:lpstr>PowerPoint Presentation</vt:lpstr>
      <vt:lpstr>Sun Illumination and  Satellite Orbit</vt:lpstr>
      <vt:lpstr>Geometric Laser Pointing Losses</vt:lpstr>
      <vt:lpstr>Vehicle and Satellite Models</vt:lpstr>
      <vt:lpstr>System Constraints</vt:lpstr>
      <vt:lpstr>Power Delivery Measures of Effectiveness</vt:lpstr>
      <vt:lpstr>Power Delivery Algorithm – Step 1</vt:lpstr>
      <vt:lpstr>Time to Live (TTL)</vt:lpstr>
      <vt:lpstr>Power Delivery Algorithm – Step 2</vt:lpstr>
      <vt:lpstr>Adequate Capacity Threshold</vt:lpstr>
      <vt:lpstr>Chance to Live</vt:lpstr>
      <vt:lpstr>Continuous Usable Energy</vt:lpstr>
      <vt:lpstr>Planned Lunar Missions</vt:lpstr>
      <vt:lpstr>Lunar Spark Simulation Demo</vt:lpstr>
      <vt:lpstr>Planned Missions Scenario  Measures of Effectiveness</vt:lpstr>
      <vt:lpstr>Continuous Usable Energy with Sharing</vt:lpstr>
      <vt:lpstr>Spread Out Scenario</vt:lpstr>
      <vt:lpstr>Maximum Sharing Scenario</vt:lpstr>
      <vt:lpstr>Summary and conclusion</vt:lpstr>
      <vt:lpstr>References</vt:lpstr>
      <vt:lpstr>Back Up</vt:lpstr>
      <vt:lpstr>Cyclic Operations Timeline for Power Delivery</vt:lpstr>
      <vt:lpstr>Model System Characteristics</vt:lpstr>
      <vt:lpstr>Continuous Usable Energy - Variability</vt:lpstr>
      <vt:lpstr>PowerPoint Presentation</vt:lpstr>
      <vt:lpstr>Delivered Energy and Adequate Capacity</vt:lpstr>
      <vt:lpstr>Target Selection</vt:lpstr>
      <vt:lpstr>Planned Lunar Missions</vt:lpstr>
      <vt:lpstr>Planned Mission Scenario</vt:lpstr>
      <vt:lpstr>LASER Model</vt:lpstr>
      <vt:lpstr>Laser Panel Receiver Model</vt:lpstr>
      <vt:lpstr>PowerPoint Presentation</vt:lpstr>
      <vt:lpstr>Beam Characteristics Model - 1</vt:lpstr>
      <vt:lpstr>Beam Characteristics Model - I1</vt:lpstr>
      <vt:lpstr>Measures Of effectiveness Model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CCP</dc:title>
  <dc:creator>Bernhard Gotthart</dc:creator>
  <cp:lastModifiedBy>Nate Uitenbroek</cp:lastModifiedBy>
  <cp:revision>201</cp:revision>
  <dcterms:created xsi:type="dcterms:W3CDTF">2023-01-13T15:03:56Z</dcterms:created>
  <dcterms:modified xsi:type="dcterms:W3CDTF">2023-09-06T21:32:12Z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0x010100870398E7EAE9954ABE6BFB497661637E</vt:lpwstr>
  </property>
  <property fmtid="{D5CDD505-2E9C-101B-9397-08002B2CF9AE}" pid="3" name="MediaServiceImageTags">
    <vt:lpwstr/>
  </property>
</Properties>
</file>